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6" r:id="rId2"/>
    <p:sldMasterId id="2147483708" r:id="rId3"/>
    <p:sldMasterId id="2147483720" r:id="rId4"/>
    <p:sldMasterId id="2147483732" r:id="rId5"/>
    <p:sldMasterId id="2147483744" r:id="rId6"/>
    <p:sldMasterId id="2147483756" r:id="rId7"/>
  </p:sldMasterIdLst>
  <p:notesMasterIdLst>
    <p:notesMasterId r:id="rId86"/>
  </p:notesMasterIdLst>
  <p:handoutMasterIdLst>
    <p:handoutMasterId r:id="rId87"/>
  </p:handoutMasterIdLst>
  <p:sldIdLst>
    <p:sldId id="256" r:id="rId8"/>
    <p:sldId id="259" r:id="rId9"/>
    <p:sldId id="260" r:id="rId10"/>
    <p:sldId id="320" r:id="rId11"/>
    <p:sldId id="321" r:id="rId12"/>
    <p:sldId id="329" r:id="rId13"/>
    <p:sldId id="323" r:id="rId14"/>
    <p:sldId id="324" r:id="rId15"/>
    <p:sldId id="325" r:id="rId16"/>
    <p:sldId id="326" r:id="rId17"/>
    <p:sldId id="330" r:id="rId18"/>
    <p:sldId id="331" r:id="rId19"/>
    <p:sldId id="332" r:id="rId20"/>
    <p:sldId id="333" r:id="rId21"/>
    <p:sldId id="334" r:id="rId22"/>
    <p:sldId id="335" r:id="rId23"/>
    <p:sldId id="336" r:id="rId24"/>
    <p:sldId id="337" r:id="rId25"/>
    <p:sldId id="338" r:id="rId26"/>
    <p:sldId id="261" r:id="rId27"/>
    <p:sldId id="482" r:id="rId28"/>
    <p:sldId id="262" r:id="rId29"/>
    <p:sldId id="263" r:id="rId30"/>
    <p:sldId id="264" r:id="rId31"/>
    <p:sldId id="265" r:id="rId32"/>
    <p:sldId id="266" r:id="rId33"/>
    <p:sldId id="267" r:id="rId34"/>
    <p:sldId id="268" r:id="rId35"/>
    <p:sldId id="269" r:id="rId36"/>
    <p:sldId id="270" r:id="rId37"/>
    <p:sldId id="271" r:id="rId38"/>
    <p:sldId id="272" r:id="rId39"/>
    <p:sldId id="273" r:id="rId40"/>
    <p:sldId id="274" r:id="rId41"/>
    <p:sldId id="275" r:id="rId42"/>
    <p:sldId id="276" r:id="rId43"/>
    <p:sldId id="277" r:id="rId44"/>
    <p:sldId id="278" r:id="rId45"/>
    <p:sldId id="279" r:id="rId46"/>
    <p:sldId id="280" r:id="rId47"/>
    <p:sldId id="281" r:id="rId48"/>
    <p:sldId id="282" r:id="rId49"/>
    <p:sldId id="283" r:id="rId50"/>
    <p:sldId id="284" r:id="rId51"/>
    <p:sldId id="285" r:id="rId52"/>
    <p:sldId id="286" r:id="rId53"/>
    <p:sldId id="287" r:id="rId54"/>
    <p:sldId id="288" r:id="rId55"/>
    <p:sldId id="289" r:id="rId56"/>
    <p:sldId id="290" r:id="rId57"/>
    <p:sldId id="291" r:id="rId58"/>
    <p:sldId id="292" r:id="rId59"/>
    <p:sldId id="293" r:id="rId60"/>
    <p:sldId id="294" r:id="rId61"/>
    <p:sldId id="295" r:id="rId62"/>
    <p:sldId id="296" r:id="rId63"/>
    <p:sldId id="297" r:id="rId64"/>
    <p:sldId id="298" r:id="rId65"/>
    <p:sldId id="299" r:id="rId66"/>
    <p:sldId id="300" r:id="rId67"/>
    <p:sldId id="301" r:id="rId68"/>
    <p:sldId id="302" r:id="rId69"/>
    <p:sldId id="303" r:id="rId70"/>
    <p:sldId id="304" r:id="rId71"/>
    <p:sldId id="305" r:id="rId72"/>
    <p:sldId id="306" r:id="rId73"/>
    <p:sldId id="307" r:id="rId74"/>
    <p:sldId id="308" r:id="rId75"/>
    <p:sldId id="309" r:id="rId76"/>
    <p:sldId id="310" r:id="rId77"/>
    <p:sldId id="311" r:id="rId78"/>
    <p:sldId id="312" r:id="rId79"/>
    <p:sldId id="313" r:id="rId80"/>
    <p:sldId id="314" r:id="rId81"/>
    <p:sldId id="315" r:id="rId82"/>
    <p:sldId id="316" r:id="rId83"/>
    <p:sldId id="317" r:id="rId84"/>
    <p:sldId id="318" r:id="rId85"/>
  </p:sldIdLst>
  <p:sldSz cx="12192000" cy="6858000"/>
  <p:notesSz cx="9926638" cy="6797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CC99FF"/>
    <a:srgbClr val="66FFCC"/>
    <a:srgbClr val="66FF66"/>
    <a:srgbClr val="99FF33"/>
    <a:srgbClr val="6699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132" autoAdjust="0"/>
    <p:restoredTop sz="88151" autoAdjust="0"/>
  </p:normalViewPr>
  <p:slideViewPr>
    <p:cSldViewPr snapToGrid="0">
      <p:cViewPr varScale="1">
        <p:scale>
          <a:sx n="79" d="100"/>
          <a:sy n="79" d="100"/>
        </p:scale>
        <p:origin x="76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41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63" Type="http://schemas.openxmlformats.org/officeDocument/2006/relationships/slide" Target="slides/slide56.xml"/><Relationship Id="rId68" Type="http://schemas.openxmlformats.org/officeDocument/2006/relationships/slide" Target="slides/slide61.xml"/><Relationship Id="rId76" Type="http://schemas.openxmlformats.org/officeDocument/2006/relationships/slide" Target="slides/slide69.xml"/><Relationship Id="rId84" Type="http://schemas.openxmlformats.org/officeDocument/2006/relationships/slide" Target="slides/slide77.xml"/><Relationship Id="rId89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slide" Target="slides/slide46.xml"/><Relationship Id="rId58" Type="http://schemas.openxmlformats.org/officeDocument/2006/relationships/slide" Target="slides/slide51.xml"/><Relationship Id="rId66" Type="http://schemas.openxmlformats.org/officeDocument/2006/relationships/slide" Target="slides/slide59.xml"/><Relationship Id="rId74" Type="http://schemas.openxmlformats.org/officeDocument/2006/relationships/slide" Target="slides/slide67.xml"/><Relationship Id="rId79" Type="http://schemas.openxmlformats.org/officeDocument/2006/relationships/slide" Target="slides/slide72.xml"/><Relationship Id="rId87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4.xml"/><Relationship Id="rId82" Type="http://schemas.openxmlformats.org/officeDocument/2006/relationships/slide" Target="slides/slide75.xml"/><Relationship Id="rId90" Type="http://schemas.openxmlformats.org/officeDocument/2006/relationships/theme" Target="theme/theme1.xml"/><Relationship Id="rId19" Type="http://schemas.openxmlformats.org/officeDocument/2006/relationships/slide" Target="slides/slide1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slide" Target="slides/slide49.xml"/><Relationship Id="rId64" Type="http://schemas.openxmlformats.org/officeDocument/2006/relationships/slide" Target="slides/slide57.xml"/><Relationship Id="rId69" Type="http://schemas.openxmlformats.org/officeDocument/2006/relationships/slide" Target="slides/slide62.xml"/><Relationship Id="rId77" Type="http://schemas.openxmlformats.org/officeDocument/2006/relationships/slide" Target="slides/slide70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72" Type="http://schemas.openxmlformats.org/officeDocument/2006/relationships/slide" Target="slides/slide65.xml"/><Relationship Id="rId80" Type="http://schemas.openxmlformats.org/officeDocument/2006/relationships/slide" Target="slides/slide73.xml"/><Relationship Id="rId85" Type="http://schemas.openxmlformats.org/officeDocument/2006/relationships/slide" Target="slides/slide7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slide" Target="slides/slide52.xml"/><Relationship Id="rId67" Type="http://schemas.openxmlformats.org/officeDocument/2006/relationships/slide" Target="slides/slide60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62" Type="http://schemas.openxmlformats.org/officeDocument/2006/relationships/slide" Target="slides/slide55.xml"/><Relationship Id="rId70" Type="http://schemas.openxmlformats.org/officeDocument/2006/relationships/slide" Target="slides/slide63.xml"/><Relationship Id="rId75" Type="http://schemas.openxmlformats.org/officeDocument/2006/relationships/slide" Target="slides/slide68.xml"/><Relationship Id="rId83" Type="http://schemas.openxmlformats.org/officeDocument/2006/relationships/slide" Target="slides/slide76.xml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slide" Target="slides/slide50.xml"/><Relationship Id="rId10" Type="http://schemas.openxmlformats.org/officeDocument/2006/relationships/slide" Target="slides/slide3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slide" Target="slides/slide53.xml"/><Relationship Id="rId65" Type="http://schemas.openxmlformats.org/officeDocument/2006/relationships/slide" Target="slides/slide58.xml"/><Relationship Id="rId73" Type="http://schemas.openxmlformats.org/officeDocument/2006/relationships/slide" Target="slides/slide66.xml"/><Relationship Id="rId78" Type="http://schemas.openxmlformats.org/officeDocument/2006/relationships/slide" Target="slides/slide71.xml"/><Relationship Id="rId81" Type="http://schemas.openxmlformats.org/officeDocument/2006/relationships/slide" Target="slides/slide74.xml"/><Relationship Id="rId86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4ACDE24-4765-4FCC-A91D-AEE1922D740C}" type="doc">
      <dgm:prSet loTypeId="urn:microsoft.com/office/officeart/2005/8/layout/process2" loCatId="process" qsTypeId="urn:microsoft.com/office/officeart/2005/8/quickstyle/3d2#1" qsCatId="3D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845945B2-61EB-4BBD-A9A8-7D1EA24E964B}">
      <dgm:prSet phldrT="[Text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sz="1600" b="1" dirty="0" err="1">
              <a:solidFill>
                <a:schemeClr val="tx1"/>
              </a:solidFill>
            </a:rPr>
            <a:t>Peminta</a:t>
          </a:r>
          <a:endParaRPr lang="en-US" sz="1600" b="1" dirty="0">
            <a:solidFill>
              <a:schemeClr val="tx1"/>
            </a:solidFill>
          </a:endParaRPr>
        </a:p>
      </dgm:t>
    </dgm:pt>
    <dgm:pt modelId="{F50F5A80-8E37-42AF-B5D0-AD549131244F}" type="parTrans" cxnId="{82467364-2D8A-49BA-B2FD-401C12A2FEA7}">
      <dgm:prSet/>
      <dgm:spPr/>
      <dgm:t>
        <a:bodyPr/>
        <a:lstStyle/>
        <a:p>
          <a:endParaRPr lang="en-US" sz="1600" b="1"/>
        </a:p>
      </dgm:t>
    </dgm:pt>
    <dgm:pt modelId="{12472529-2D91-44D0-A02D-B600DBCC31C1}" type="sibTrans" cxnId="{82467364-2D8A-49BA-B2FD-401C12A2FEA7}">
      <dgm:prSet custT="1"/>
      <dgm:spPr/>
      <dgm:t>
        <a:bodyPr/>
        <a:lstStyle/>
        <a:p>
          <a:endParaRPr lang="en-US" sz="1600" b="1"/>
        </a:p>
      </dgm:t>
    </dgm:pt>
    <dgm:pt modelId="{CA4653DD-B2D2-4127-BBC1-BB1A61A78D6F}">
      <dgm:prSet phldrT="[Text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sz="1600" b="1" dirty="0" err="1">
              <a:solidFill>
                <a:schemeClr val="tx1"/>
              </a:solidFill>
            </a:rPr>
            <a:t>Pelulus</a:t>
          </a:r>
          <a:r>
            <a:rPr lang="en-US" sz="1600" b="1" dirty="0">
              <a:solidFill>
                <a:schemeClr val="tx1"/>
              </a:solidFill>
            </a:rPr>
            <a:t> Nota </a:t>
          </a:r>
          <a:r>
            <a:rPr lang="en-US" sz="1600" b="1" dirty="0" err="1">
              <a:solidFill>
                <a:schemeClr val="tx1"/>
              </a:solidFill>
            </a:rPr>
            <a:t>Minta</a:t>
          </a:r>
          <a:endParaRPr lang="en-US" sz="1600" b="1" dirty="0">
            <a:solidFill>
              <a:schemeClr val="tx1"/>
            </a:solidFill>
          </a:endParaRPr>
        </a:p>
      </dgm:t>
    </dgm:pt>
    <dgm:pt modelId="{34761E4B-3D9B-45A2-A446-C248F78D618D}" type="parTrans" cxnId="{362123EB-CD01-4C30-8FFE-92AEA4226747}">
      <dgm:prSet/>
      <dgm:spPr/>
      <dgm:t>
        <a:bodyPr/>
        <a:lstStyle/>
        <a:p>
          <a:endParaRPr lang="en-US" sz="1600" b="1"/>
        </a:p>
      </dgm:t>
    </dgm:pt>
    <dgm:pt modelId="{F00CAB59-8CB9-4885-A50E-3903EDC754BE}" type="sibTrans" cxnId="{362123EB-CD01-4C30-8FFE-92AEA4226747}">
      <dgm:prSet custT="1"/>
      <dgm:spPr/>
      <dgm:t>
        <a:bodyPr/>
        <a:lstStyle/>
        <a:p>
          <a:endParaRPr lang="en-US" sz="1600" b="1"/>
        </a:p>
      </dgm:t>
    </dgm:pt>
    <dgm:pt modelId="{7EDE61D2-A54F-4211-94BA-3D548BAAA501}">
      <dgm:prSet phldrT="[Text]" custT="1"/>
      <dgm:spPr/>
      <dgm:t>
        <a:bodyPr/>
        <a:lstStyle/>
        <a:p>
          <a:r>
            <a:rPr lang="en-US" sz="1600" b="1"/>
            <a:t>Peminta</a:t>
          </a:r>
          <a:endParaRPr lang="en-US" sz="1600" b="1" dirty="0"/>
        </a:p>
      </dgm:t>
    </dgm:pt>
    <dgm:pt modelId="{5FC0216A-CE21-4A2C-BF4F-5C22A7A77D18}" type="parTrans" cxnId="{A89A5114-931D-49B6-80E4-2479B6FF0011}">
      <dgm:prSet/>
      <dgm:spPr/>
      <dgm:t>
        <a:bodyPr/>
        <a:lstStyle/>
        <a:p>
          <a:endParaRPr lang="en-US" sz="1600" b="1"/>
        </a:p>
      </dgm:t>
    </dgm:pt>
    <dgm:pt modelId="{E3A0BE18-3156-41FE-8BDF-0FDE4AA0A943}" type="sibTrans" cxnId="{A89A5114-931D-49B6-80E4-2479B6FF0011}">
      <dgm:prSet custT="1"/>
      <dgm:spPr/>
      <dgm:t>
        <a:bodyPr/>
        <a:lstStyle/>
        <a:p>
          <a:endParaRPr lang="en-US" sz="1600" b="1"/>
        </a:p>
      </dgm:t>
    </dgm:pt>
    <dgm:pt modelId="{37E00992-40F9-4D58-BCA6-0ED6CBB8E133}">
      <dgm:prSet phldrT="[Text]" custT="1"/>
      <dgm:spPr/>
      <dgm:t>
        <a:bodyPr/>
        <a:lstStyle/>
        <a:p>
          <a:r>
            <a:rPr lang="en-US" sz="1600" b="1" dirty="0" err="1"/>
            <a:t>Pelulus</a:t>
          </a:r>
          <a:r>
            <a:rPr lang="en-US" sz="1600" b="1" dirty="0"/>
            <a:t> </a:t>
          </a:r>
          <a:r>
            <a:rPr lang="en-US" sz="1600" b="1" dirty="0" err="1"/>
            <a:t>Pemenuhan</a:t>
          </a:r>
          <a:endParaRPr lang="en-US" sz="1600" b="1" dirty="0"/>
        </a:p>
      </dgm:t>
    </dgm:pt>
    <dgm:pt modelId="{0B4CE4BE-4161-41AF-B910-B2D653D7CA42}" type="parTrans" cxnId="{9E7204F5-33C0-43D7-A96C-5AD0E400A381}">
      <dgm:prSet/>
      <dgm:spPr/>
      <dgm:t>
        <a:bodyPr/>
        <a:lstStyle/>
        <a:p>
          <a:endParaRPr lang="en-US" sz="1600" b="1"/>
        </a:p>
      </dgm:t>
    </dgm:pt>
    <dgm:pt modelId="{48EB0405-E936-4413-B818-4F7C1D599F75}" type="sibTrans" cxnId="{9E7204F5-33C0-43D7-A96C-5AD0E400A381}">
      <dgm:prSet custT="1"/>
      <dgm:spPr/>
      <dgm:t>
        <a:bodyPr/>
        <a:lstStyle/>
        <a:p>
          <a:endParaRPr lang="en-US" sz="1600" b="1"/>
        </a:p>
      </dgm:t>
    </dgm:pt>
    <dgm:pt modelId="{7F5F1C6E-017A-4075-B7E1-51F3FFB488C5}">
      <dgm:prSet phldrT="[Text]" custT="1"/>
      <dgm:spPr/>
      <dgm:t>
        <a:bodyPr/>
        <a:lstStyle/>
        <a:p>
          <a:r>
            <a:rPr lang="en-US" sz="1600" b="1" dirty="0" err="1"/>
            <a:t>Pembekal</a:t>
          </a:r>
          <a:endParaRPr lang="en-US" sz="1600" b="1" dirty="0"/>
        </a:p>
      </dgm:t>
    </dgm:pt>
    <dgm:pt modelId="{CDEBDB59-6202-43E5-9C53-7990C1CE0CD2}" type="parTrans" cxnId="{DDED0263-C959-48F8-91ED-5AEE11FDA87A}">
      <dgm:prSet/>
      <dgm:spPr/>
      <dgm:t>
        <a:bodyPr/>
        <a:lstStyle/>
        <a:p>
          <a:endParaRPr lang="en-US" sz="1600" b="1"/>
        </a:p>
      </dgm:t>
    </dgm:pt>
    <dgm:pt modelId="{8B0CCC9C-8C44-49E7-A4B5-D15B67560444}" type="sibTrans" cxnId="{DDED0263-C959-48F8-91ED-5AEE11FDA87A}">
      <dgm:prSet custT="1"/>
      <dgm:spPr/>
      <dgm:t>
        <a:bodyPr/>
        <a:lstStyle/>
        <a:p>
          <a:endParaRPr lang="en-US" sz="1600" b="1"/>
        </a:p>
      </dgm:t>
    </dgm:pt>
    <dgm:pt modelId="{11AF54C9-5FF6-4A5C-B2C2-3860E788C22A}">
      <dgm:prSet phldrT="[Text]" custT="1"/>
      <dgm:spPr/>
      <dgm:t>
        <a:bodyPr/>
        <a:lstStyle/>
        <a:p>
          <a:r>
            <a:rPr lang="en-US" sz="1600" b="1"/>
            <a:t>Pembekal</a:t>
          </a:r>
          <a:endParaRPr lang="en-US" sz="1600" b="1" dirty="0"/>
        </a:p>
      </dgm:t>
    </dgm:pt>
    <dgm:pt modelId="{2C7F1DF5-1A91-4BC9-8D87-A4F52432D71A}" type="parTrans" cxnId="{F4AB19CB-3E39-4F7F-9778-5F506E396863}">
      <dgm:prSet/>
      <dgm:spPr/>
      <dgm:t>
        <a:bodyPr/>
        <a:lstStyle/>
        <a:p>
          <a:endParaRPr lang="en-US" sz="1600" b="1"/>
        </a:p>
      </dgm:t>
    </dgm:pt>
    <dgm:pt modelId="{80D2C249-47A3-41E0-B1AD-EF7F7FFFE672}" type="sibTrans" cxnId="{F4AB19CB-3E39-4F7F-9778-5F506E396863}">
      <dgm:prSet custT="1"/>
      <dgm:spPr/>
      <dgm:t>
        <a:bodyPr/>
        <a:lstStyle/>
        <a:p>
          <a:endParaRPr lang="en-US" sz="1600" b="1"/>
        </a:p>
      </dgm:t>
    </dgm:pt>
    <dgm:pt modelId="{B73C3CCF-066F-4BEF-AA83-EF39DE764A32}">
      <dgm:prSet phldrT="[Text]" custT="1"/>
      <dgm:spPr/>
      <dgm:t>
        <a:bodyPr/>
        <a:lstStyle/>
        <a:p>
          <a:r>
            <a:rPr lang="en-US" sz="1600" b="1" dirty="0" err="1"/>
            <a:t>Pegawai</a:t>
          </a:r>
          <a:r>
            <a:rPr lang="en-US" sz="1600" b="1" dirty="0"/>
            <a:t> </a:t>
          </a:r>
          <a:r>
            <a:rPr lang="en-US" sz="1600" b="1" dirty="0" err="1"/>
            <a:t>Padanan</a:t>
          </a:r>
          <a:r>
            <a:rPr lang="en-US" sz="1600" b="1" dirty="0"/>
            <a:t> </a:t>
          </a:r>
          <a:r>
            <a:rPr lang="en-US" sz="1600" b="1" dirty="0" err="1"/>
            <a:t>Bayaran</a:t>
          </a:r>
          <a:endParaRPr lang="en-US" sz="1600" b="1" dirty="0"/>
        </a:p>
      </dgm:t>
    </dgm:pt>
    <dgm:pt modelId="{3180461A-76D1-40E6-A4C7-EF59261E2775}" type="parTrans" cxnId="{52EF8132-6A04-48EB-BBA8-A93F60DCBBA8}">
      <dgm:prSet/>
      <dgm:spPr/>
      <dgm:t>
        <a:bodyPr/>
        <a:lstStyle/>
        <a:p>
          <a:endParaRPr lang="en-US" sz="1600" b="1"/>
        </a:p>
      </dgm:t>
    </dgm:pt>
    <dgm:pt modelId="{B9750702-BEA2-4D2D-8D53-76CAE27A9872}" type="sibTrans" cxnId="{52EF8132-6A04-48EB-BBA8-A93F60DCBBA8}">
      <dgm:prSet/>
      <dgm:spPr/>
      <dgm:t>
        <a:bodyPr/>
        <a:lstStyle/>
        <a:p>
          <a:endParaRPr lang="en-US" sz="1600" b="1"/>
        </a:p>
      </dgm:t>
    </dgm:pt>
    <dgm:pt modelId="{1C1963FF-98E7-4F52-8C08-EC21AB5F3F69}">
      <dgm:prSet phldrT="[Text]" custT="1"/>
      <dgm:spPr/>
      <dgm:t>
        <a:bodyPr/>
        <a:lstStyle/>
        <a:p>
          <a:r>
            <a:rPr lang="en-US" sz="1600" b="1"/>
            <a:t>Pegawai </a:t>
          </a:r>
          <a:r>
            <a:rPr lang="en-US" sz="1600" b="1" dirty="0" err="1"/>
            <a:t>Pengesah</a:t>
          </a:r>
          <a:endParaRPr lang="en-US" sz="1600" b="1" dirty="0"/>
        </a:p>
      </dgm:t>
    </dgm:pt>
    <dgm:pt modelId="{56289110-5A1D-4756-8F92-13D14BF24A79}" type="parTrans" cxnId="{CC29A82F-C26A-4BF7-8A34-4E37AB516E0B}">
      <dgm:prSet/>
      <dgm:spPr/>
      <dgm:t>
        <a:bodyPr/>
        <a:lstStyle/>
        <a:p>
          <a:endParaRPr lang="en-US" sz="1600" b="1"/>
        </a:p>
      </dgm:t>
    </dgm:pt>
    <dgm:pt modelId="{D1EFEA8C-85BD-4295-BF61-A3A7E7468353}" type="sibTrans" cxnId="{CC29A82F-C26A-4BF7-8A34-4E37AB516E0B}">
      <dgm:prSet custT="1"/>
      <dgm:spPr/>
      <dgm:t>
        <a:bodyPr/>
        <a:lstStyle/>
        <a:p>
          <a:endParaRPr lang="en-US" sz="1600" b="1"/>
        </a:p>
      </dgm:t>
    </dgm:pt>
    <dgm:pt modelId="{E82EB1B0-1A20-477D-9011-6A770C23F58A}">
      <dgm:prSet phldrT="[Text]" custT="1"/>
      <dgm:spPr/>
      <dgm:t>
        <a:bodyPr/>
        <a:lstStyle/>
        <a:p>
          <a:r>
            <a:rPr lang="en-US" sz="1600" b="1"/>
            <a:t>Pegawai </a:t>
          </a:r>
          <a:r>
            <a:rPr lang="en-US" sz="1600" b="1" dirty="0" err="1"/>
            <a:t>Penerima</a:t>
          </a:r>
          <a:endParaRPr lang="en-US" sz="1600" b="1" dirty="0"/>
        </a:p>
      </dgm:t>
    </dgm:pt>
    <dgm:pt modelId="{D8E2B3BB-7628-4C65-965E-743771191BB0}" type="sibTrans" cxnId="{0B61948A-7B25-478D-A227-6F924524100F}">
      <dgm:prSet custT="1"/>
      <dgm:spPr/>
      <dgm:t>
        <a:bodyPr/>
        <a:lstStyle/>
        <a:p>
          <a:endParaRPr lang="en-US" sz="1600" b="1"/>
        </a:p>
      </dgm:t>
    </dgm:pt>
    <dgm:pt modelId="{9DED88A2-E06C-447D-9662-3DEF8E8091D4}" type="parTrans" cxnId="{0B61948A-7B25-478D-A227-6F924524100F}">
      <dgm:prSet/>
      <dgm:spPr/>
      <dgm:t>
        <a:bodyPr/>
        <a:lstStyle/>
        <a:p>
          <a:endParaRPr lang="en-US" sz="1600" b="1"/>
        </a:p>
      </dgm:t>
    </dgm:pt>
    <dgm:pt modelId="{3E53D30A-40BA-4B70-9973-244087C3DCE5}">
      <dgm:prSet phldrT="[Text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sz="1600" b="1" dirty="0" err="1">
              <a:solidFill>
                <a:schemeClr val="tx1"/>
              </a:solidFill>
            </a:rPr>
            <a:t>Pembekal</a:t>
          </a:r>
          <a:endParaRPr lang="en-US" sz="1600" b="1" dirty="0">
            <a:solidFill>
              <a:schemeClr val="tx1"/>
            </a:solidFill>
          </a:endParaRPr>
        </a:p>
      </dgm:t>
    </dgm:pt>
    <dgm:pt modelId="{35E038A3-0580-4C52-8C19-DF2066DF6A8A}" type="parTrans" cxnId="{1249A6F8-C46B-45E9-A085-B7D115EEFA0F}">
      <dgm:prSet/>
      <dgm:spPr/>
      <dgm:t>
        <a:bodyPr/>
        <a:lstStyle/>
        <a:p>
          <a:endParaRPr lang="en-MY"/>
        </a:p>
      </dgm:t>
    </dgm:pt>
    <dgm:pt modelId="{D106312F-82D9-429D-A0F9-2976EE4AEB85}" type="sibTrans" cxnId="{1249A6F8-C46B-45E9-A085-B7D115EEFA0F}">
      <dgm:prSet/>
      <dgm:spPr/>
      <dgm:t>
        <a:bodyPr/>
        <a:lstStyle/>
        <a:p>
          <a:endParaRPr lang="en-MY"/>
        </a:p>
      </dgm:t>
    </dgm:pt>
    <dgm:pt modelId="{2222ED76-8D67-49D1-8EE2-905D28531AB8}">
      <dgm:prSet phldrT="[Text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sz="1600" b="1" dirty="0" err="1">
              <a:solidFill>
                <a:schemeClr val="tx1"/>
              </a:solidFill>
            </a:rPr>
            <a:t>Peminta</a:t>
          </a:r>
          <a:endParaRPr lang="en-US" sz="1600" b="1" dirty="0">
            <a:solidFill>
              <a:schemeClr val="tx1"/>
            </a:solidFill>
          </a:endParaRPr>
        </a:p>
      </dgm:t>
    </dgm:pt>
    <dgm:pt modelId="{3E193694-1AF3-4E09-8827-0F0E1F528392}" type="parTrans" cxnId="{B120C793-459F-435D-BDDE-77E16AA12B51}">
      <dgm:prSet/>
      <dgm:spPr/>
      <dgm:t>
        <a:bodyPr/>
        <a:lstStyle/>
        <a:p>
          <a:endParaRPr lang="en-MY"/>
        </a:p>
      </dgm:t>
    </dgm:pt>
    <dgm:pt modelId="{921D1C5E-8270-4C35-BB71-017EDFE9DB2B}" type="sibTrans" cxnId="{B120C793-459F-435D-BDDE-77E16AA12B51}">
      <dgm:prSet/>
      <dgm:spPr/>
      <dgm:t>
        <a:bodyPr/>
        <a:lstStyle/>
        <a:p>
          <a:endParaRPr lang="en-MY"/>
        </a:p>
      </dgm:t>
    </dgm:pt>
    <dgm:pt modelId="{49102C5D-2E1E-49C3-9567-FE1AB3B05B40}" type="pres">
      <dgm:prSet presAssocID="{B4ACDE24-4765-4FCC-A91D-AEE1922D740C}" presName="linearFlow" presStyleCnt="0">
        <dgm:presLayoutVars>
          <dgm:resizeHandles val="exact"/>
        </dgm:presLayoutVars>
      </dgm:prSet>
      <dgm:spPr/>
    </dgm:pt>
    <dgm:pt modelId="{15A209EA-6B7D-4D2E-A225-FF0241BBA237}" type="pres">
      <dgm:prSet presAssocID="{845945B2-61EB-4BBD-A9A8-7D1EA24E964B}" presName="node" presStyleLbl="node1" presStyleIdx="0" presStyleCnt="11" custScaleX="162224" custScaleY="54782" custLinFactNeighborX="-5927" custLinFactNeighborY="15119">
        <dgm:presLayoutVars>
          <dgm:bulletEnabled val="1"/>
        </dgm:presLayoutVars>
      </dgm:prSet>
      <dgm:spPr/>
    </dgm:pt>
    <dgm:pt modelId="{A222A94B-4211-492A-ADA9-CE1B8D139C0C}" type="pres">
      <dgm:prSet presAssocID="{12472529-2D91-44D0-A02D-B600DBCC31C1}" presName="sibTrans" presStyleLbl="sibTrans2D1" presStyleIdx="0" presStyleCnt="10" custScaleX="59093" custScaleY="65659"/>
      <dgm:spPr/>
    </dgm:pt>
    <dgm:pt modelId="{4898F5C6-182C-456F-8D77-691FAC3CA7A2}" type="pres">
      <dgm:prSet presAssocID="{12472529-2D91-44D0-A02D-B600DBCC31C1}" presName="connectorText" presStyleLbl="sibTrans2D1" presStyleIdx="0" presStyleCnt="10"/>
      <dgm:spPr/>
    </dgm:pt>
    <dgm:pt modelId="{41993067-DCC7-45F4-AEE8-BAC31EE5FB0C}" type="pres">
      <dgm:prSet presAssocID="{3E53D30A-40BA-4B70-9973-244087C3DCE5}" presName="node" presStyleLbl="node1" presStyleIdx="1" presStyleCnt="11" custScaleX="162224" custScaleY="53394" custLinFactNeighborX="-10203" custLinFactNeighborY="-22450">
        <dgm:presLayoutVars>
          <dgm:bulletEnabled val="1"/>
        </dgm:presLayoutVars>
      </dgm:prSet>
      <dgm:spPr/>
    </dgm:pt>
    <dgm:pt modelId="{81613F9C-A219-41A6-94C0-5F63EE74747D}" type="pres">
      <dgm:prSet presAssocID="{D106312F-82D9-429D-A0F9-2976EE4AEB85}" presName="sibTrans" presStyleLbl="sibTrans2D1" presStyleIdx="1" presStyleCnt="10"/>
      <dgm:spPr/>
    </dgm:pt>
    <dgm:pt modelId="{5B40408D-6C9D-42AF-B92D-67FA74A3C420}" type="pres">
      <dgm:prSet presAssocID="{D106312F-82D9-429D-A0F9-2976EE4AEB85}" presName="connectorText" presStyleLbl="sibTrans2D1" presStyleIdx="1" presStyleCnt="10"/>
      <dgm:spPr/>
    </dgm:pt>
    <dgm:pt modelId="{364CD83E-4FB2-4FF6-9642-6F5925EDBA9A}" type="pres">
      <dgm:prSet presAssocID="{2222ED76-8D67-49D1-8EE2-905D28531AB8}" presName="node" presStyleLbl="node1" presStyleIdx="2" presStyleCnt="11" custScaleX="162224" custScaleY="60312" custLinFactNeighborX="-10203" custLinFactNeighborY="7586">
        <dgm:presLayoutVars>
          <dgm:bulletEnabled val="1"/>
        </dgm:presLayoutVars>
      </dgm:prSet>
      <dgm:spPr/>
    </dgm:pt>
    <dgm:pt modelId="{663F6097-ED76-4824-8905-1A66D0F658BD}" type="pres">
      <dgm:prSet presAssocID="{921D1C5E-8270-4C35-BB71-017EDFE9DB2B}" presName="sibTrans" presStyleLbl="sibTrans2D1" presStyleIdx="2" presStyleCnt="10"/>
      <dgm:spPr/>
    </dgm:pt>
    <dgm:pt modelId="{CD933137-26D9-479F-9AF9-CEB18AD30F70}" type="pres">
      <dgm:prSet presAssocID="{921D1C5E-8270-4C35-BB71-017EDFE9DB2B}" presName="connectorText" presStyleLbl="sibTrans2D1" presStyleIdx="2" presStyleCnt="10"/>
      <dgm:spPr/>
    </dgm:pt>
    <dgm:pt modelId="{31BBB50F-03E5-4930-98AE-116992B3A1B5}" type="pres">
      <dgm:prSet presAssocID="{CA4653DD-B2D2-4127-BBC1-BB1A61A78D6F}" presName="node" presStyleLbl="node1" presStyleIdx="3" presStyleCnt="11" custScaleX="162224" custScaleY="52794" custLinFactNeighborX="-10144" custLinFactNeighborY="14697">
        <dgm:presLayoutVars>
          <dgm:bulletEnabled val="1"/>
        </dgm:presLayoutVars>
      </dgm:prSet>
      <dgm:spPr/>
    </dgm:pt>
    <dgm:pt modelId="{58F5014C-B36B-4BC1-A68C-1D48156C5D9C}" type="pres">
      <dgm:prSet presAssocID="{F00CAB59-8CB9-4885-A50E-3903EDC754BE}" presName="sibTrans" presStyleLbl="sibTrans2D1" presStyleIdx="3" presStyleCnt="10" custScaleX="59093" custScaleY="65659"/>
      <dgm:spPr/>
    </dgm:pt>
    <dgm:pt modelId="{C88763C6-368D-4535-B6BF-D29A67D65407}" type="pres">
      <dgm:prSet presAssocID="{F00CAB59-8CB9-4885-A50E-3903EDC754BE}" presName="connectorText" presStyleLbl="sibTrans2D1" presStyleIdx="3" presStyleCnt="10"/>
      <dgm:spPr/>
    </dgm:pt>
    <dgm:pt modelId="{A8A1E13A-5AC9-44BA-ADEE-2986CFA3C6C2}" type="pres">
      <dgm:prSet presAssocID="{7EDE61D2-A54F-4211-94BA-3D548BAAA501}" presName="node" presStyleLbl="node1" presStyleIdx="4" presStyleCnt="11" custScaleX="162206" custScaleY="39854">
        <dgm:presLayoutVars>
          <dgm:bulletEnabled val="1"/>
        </dgm:presLayoutVars>
      </dgm:prSet>
      <dgm:spPr/>
    </dgm:pt>
    <dgm:pt modelId="{15D66120-59B5-48E3-A637-847A3D987CB9}" type="pres">
      <dgm:prSet presAssocID="{E3A0BE18-3156-41FE-8BDF-0FDE4AA0A943}" presName="sibTrans" presStyleLbl="sibTrans2D1" presStyleIdx="4" presStyleCnt="10" custScaleX="59093" custScaleY="65659"/>
      <dgm:spPr/>
    </dgm:pt>
    <dgm:pt modelId="{37E1AA8B-8613-4073-B686-46C5D25F0B83}" type="pres">
      <dgm:prSet presAssocID="{E3A0BE18-3156-41FE-8BDF-0FDE4AA0A943}" presName="connectorText" presStyleLbl="sibTrans2D1" presStyleIdx="4" presStyleCnt="10"/>
      <dgm:spPr/>
    </dgm:pt>
    <dgm:pt modelId="{4E42A0B9-0B79-4AC3-B139-7E18A523CE90}" type="pres">
      <dgm:prSet presAssocID="{37E00992-40F9-4D58-BCA6-0ED6CBB8E133}" presName="node" presStyleLbl="node1" presStyleIdx="5" presStyleCnt="11" custScaleX="162224" custScaleY="57378" custLinFactNeighborX="-7142" custLinFactNeighborY="4135">
        <dgm:presLayoutVars>
          <dgm:bulletEnabled val="1"/>
        </dgm:presLayoutVars>
      </dgm:prSet>
      <dgm:spPr/>
    </dgm:pt>
    <dgm:pt modelId="{3F8F74A8-B87B-487F-9707-462B56EEA282}" type="pres">
      <dgm:prSet presAssocID="{48EB0405-E936-4413-B818-4F7C1D599F75}" presName="sibTrans" presStyleLbl="sibTrans2D1" presStyleIdx="5" presStyleCnt="10" custScaleX="59093" custScaleY="65659"/>
      <dgm:spPr/>
    </dgm:pt>
    <dgm:pt modelId="{C47803C7-9D6B-4CCB-A1E5-9AD6BF121C9E}" type="pres">
      <dgm:prSet presAssocID="{48EB0405-E936-4413-B818-4F7C1D599F75}" presName="connectorText" presStyleLbl="sibTrans2D1" presStyleIdx="5" presStyleCnt="10"/>
      <dgm:spPr/>
    </dgm:pt>
    <dgm:pt modelId="{3CC4CDF2-F7D4-42E9-B1E4-64DF7D0246A6}" type="pres">
      <dgm:prSet presAssocID="{7F5F1C6E-017A-4075-B7E1-51F3FFB488C5}" presName="node" presStyleLbl="node1" presStyleIdx="6" presStyleCnt="11" custScaleX="162224" custScaleY="87904" custLinFactNeighborX="-5101" custLinFactNeighborY="1646">
        <dgm:presLayoutVars>
          <dgm:bulletEnabled val="1"/>
        </dgm:presLayoutVars>
      </dgm:prSet>
      <dgm:spPr/>
    </dgm:pt>
    <dgm:pt modelId="{11A92C5E-724A-4471-AF96-E427DA181F54}" type="pres">
      <dgm:prSet presAssocID="{8B0CCC9C-8C44-49E7-A4B5-D15B67560444}" presName="sibTrans" presStyleLbl="sibTrans2D1" presStyleIdx="6" presStyleCnt="10" custScaleX="59093" custScaleY="65659"/>
      <dgm:spPr/>
    </dgm:pt>
    <dgm:pt modelId="{E62D46FA-2553-4391-B825-5BA33F278014}" type="pres">
      <dgm:prSet presAssocID="{8B0CCC9C-8C44-49E7-A4B5-D15B67560444}" presName="connectorText" presStyleLbl="sibTrans2D1" presStyleIdx="6" presStyleCnt="10"/>
      <dgm:spPr/>
    </dgm:pt>
    <dgm:pt modelId="{AA16E5CE-18F9-439A-B089-4CE969AA8A7C}" type="pres">
      <dgm:prSet presAssocID="{E82EB1B0-1A20-477D-9011-6A770C23F58A}" presName="node" presStyleLbl="node1" presStyleIdx="7" presStyleCnt="11" custScaleX="162206" custScaleY="32987">
        <dgm:presLayoutVars>
          <dgm:bulletEnabled val="1"/>
        </dgm:presLayoutVars>
      </dgm:prSet>
      <dgm:spPr/>
    </dgm:pt>
    <dgm:pt modelId="{AC54A1ED-CFED-4C8C-95D2-6D752B40795B}" type="pres">
      <dgm:prSet presAssocID="{D8E2B3BB-7628-4C65-965E-743771191BB0}" presName="sibTrans" presStyleLbl="sibTrans2D1" presStyleIdx="7" presStyleCnt="10" custScaleX="59093" custScaleY="65659"/>
      <dgm:spPr/>
    </dgm:pt>
    <dgm:pt modelId="{97A5263E-5DAA-4233-B54E-4A60C89FBCE5}" type="pres">
      <dgm:prSet presAssocID="{D8E2B3BB-7628-4C65-965E-743771191BB0}" presName="connectorText" presStyleLbl="sibTrans2D1" presStyleIdx="7" presStyleCnt="10"/>
      <dgm:spPr/>
    </dgm:pt>
    <dgm:pt modelId="{12740C7C-FA30-465A-995A-26D785194DB9}" type="pres">
      <dgm:prSet presAssocID="{1C1963FF-98E7-4F52-8C08-EC21AB5F3F69}" presName="node" presStyleLbl="node1" presStyleIdx="8" presStyleCnt="11" custScaleX="162206" custScaleY="32987">
        <dgm:presLayoutVars>
          <dgm:bulletEnabled val="1"/>
        </dgm:presLayoutVars>
      </dgm:prSet>
      <dgm:spPr/>
    </dgm:pt>
    <dgm:pt modelId="{D53292BD-2A30-4ED7-B599-31940071345C}" type="pres">
      <dgm:prSet presAssocID="{D1EFEA8C-85BD-4295-BF61-A3A7E7468353}" presName="sibTrans" presStyleLbl="sibTrans2D1" presStyleIdx="8" presStyleCnt="10" custScaleX="59093" custScaleY="65659"/>
      <dgm:spPr/>
    </dgm:pt>
    <dgm:pt modelId="{58295B12-C250-4DC3-8D27-F9B887D6D8DC}" type="pres">
      <dgm:prSet presAssocID="{D1EFEA8C-85BD-4295-BF61-A3A7E7468353}" presName="connectorText" presStyleLbl="sibTrans2D1" presStyleIdx="8" presStyleCnt="10"/>
      <dgm:spPr/>
    </dgm:pt>
    <dgm:pt modelId="{4A7409E3-01DF-47DD-A573-B31EB7DFA151}" type="pres">
      <dgm:prSet presAssocID="{11AF54C9-5FF6-4A5C-B2C2-3860E788C22A}" presName="node" presStyleLbl="node1" presStyleIdx="9" presStyleCnt="11" custScaleX="162206" custScaleY="32987">
        <dgm:presLayoutVars>
          <dgm:bulletEnabled val="1"/>
        </dgm:presLayoutVars>
      </dgm:prSet>
      <dgm:spPr/>
    </dgm:pt>
    <dgm:pt modelId="{D477E458-AE99-4A50-AEC4-D730EE65929B}" type="pres">
      <dgm:prSet presAssocID="{80D2C249-47A3-41E0-B1AD-EF7F7FFFE672}" presName="sibTrans" presStyleLbl="sibTrans2D1" presStyleIdx="9" presStyleCnt="10" custScaleX="59093" custScaleY="65659"/>
      <dgm:spPr/>
    </dgm:pt>
    <dgm:pt modelId="{F8EFF8DC-F4C0-4AE2-B683-27FB5870C61A}" type="pres">
      <dgm:prSet presAssocID="{80D2C249-47A3-41E0-B1AD-EF7F7FFFE672}" presName="connectorText" presStyleLbl="sibTrans2D1" presStyleIdx="9" presStyleCnt="10"/>
      <dgm:spPr/>
    </dgm:pt>
    <dgm:pt modelId="{F1B6151C-51E3-4A2F-B759-FD2D3B2C7EE8}" type="pres">
      <dgm:prSet presAssocID="{B73C3CCF-066F-4BEF-AA83-EF39DE764A32}" presName="node" presStyleLbl="node1" presStyleIdx="10" presStyleCnt="11" custScaleX="162206" custScaleY="67358">
        <dgm:presLayoutVars>
          <dgm:bulletEnabled val="1"/>
        </dgm:presLayoutVars>
      </dgm:prSet>
      <dgm:spPr/>
    </dgm:pt>
  </dgm:ptLst>
  <dgm:cxnLst>
    <dgm:cxn modelId="{F7B6E909-7559-46E4-88A0-FE5B413D0F5D}" type="presOf" srcId="{D106312F-82D9-429D-A0F9-2976EE4AEB85}" destId="{5B40408D-6C9D-42AF-B92D-67FA74A3C420}" srcOrd="1" destOrd="0" presId="urn:microsoft.com/office/officeart/2005/8/layout/process2"/>
    <dgm:cxn modelId="{A89A5114-931D-49B6-80E4-2479B6FF0011}" srcId="{B4ACDE24-4765-4FCC-A91D-AEE1922D740C}" destId="{7EDE61D2-A54F-4211-94BA-3D548BAAA501}" srcOrd="4" destOrd="0" parTransId="{5FC0216A-CE21-4A2C-BF4F-5C22A7A77D18}" sibTransId="{E3A0BE18-3156-41FE-8BDF-0FDE4AA0A943}"/>
    <dgm:cxn modelId="{4A3D4816-B3FE-48EB-A23A-B5F3F3A92109}" type="presOf" srcId="{B73C3CCF-066F-4BEF-AA83-EF39DE764A32}" destId="{F1B6151C-51E3-4A2F-B759-FD2D3B2C7EE8}" srcOrd="0" destOrd="0" presId="urn:microsoft.com/office/officeart/2005/8/layout/process2"/>
    <dgm:cxn modelId="{13015A2E-F527-4138-8141-41A3B4624B91}" type="presOf" srcId="{8B0CCC9C-8C44-49E7-A4B5-D15B67560444}" destId="{E62D46FA-2553-4391-B825-5BA33F278014}" srcOrd="1" destOrd="0" presId="urn:microsoft.com/office/officeart/2005/8/layout/process2"/>
    <dgm:cxn modelId="{CC29A82F-C26A-4BF7-8A34-4E37AB516E0B}" srcId="{B4ACDE24-4765-4FCC-A91D-AEE1922D740C}" destId="{1C1963FF-98E7-4F52-8C08-EC21AB5F3F69}" srcOrd="8" destOrd="0" parTransId="{56289110-5A1D-4756-8F92-13D14BF24A79}" sibTransId="{D1EFEA8C-85BD-4295-BF61-A3A7E7468353}"/>
    <dgm:cxn modelId="{52EF8132-6A04-48EB-BBA8-A93F60DCBBA8}" srcId="{B4ACDE24-4765-4FCC-A91D-AEE1922D740C}" destId="{B73C3CCF-066F-4BEF-AA83-EF39DE764A32}" srcOrd="10" destOrd="0" parTransId="{3180461A-76D1-40E6-A4C7-EF59261E2775}" sibTransId="{B9750702-BEA2-4D2D-8D53-76CAE27A9872}"/>
    <dgm:cxn modelId="{A883703C-CA36-4B2C-BE9C-58B470EFE15B}" type="presOf" srcId="{12472529-2D91-44D0-A02D-B600DBCC31C1}" destId="{4898F5C6-182C-456F-8D77-691FAC3CA7A2}" srcOrd="1" destOrd="0" presId="urn:microsoft.com/office/officeart/2005/8/layout/process2"/>
    <dgm:cxn modelId="{BD2F325F-678A-436E-B560-5A1920BB7F6A}" type="presOf" srcId="{E82EB1B0-1A20-477D-9011-6A770C23F58A}" destId="{AA16E5CE-18F9-439A-B089-4CE969AA8A7C}" srcOrd="0" destOrd="0" presId="urn:microsoft.com/office/officeart/2005/8/layout/process2"/>
    <dgm:cxn modelId="{DDED0263-C959-48F8-91ED-5AEE11FDA87A}" srcId="{B4ACDE24-4765-4FCC-A91D-AEE1922D740C}" destId="{7F5F1C6E-017A-4075-B7E1-51F3FFB488C5}" srcOrd="6" destOrd="0" parTransId="{CDEBDB59-6202-43E5-9C53-7990C1CE0CD2}" sibTransId="{8B0CCC9C-8C44-49E7-A4B5-D15B67560444}"/>
    <dgm:cxn modelId="{82467364-2D8A-49BA-B2FD-401C12A2FEA7}" srcId="{B4ACDE24-4765-4FCC-A91D-AEE1922D740C}" destId="{845945B2-61EB-4BBD-A9A8-7D1EA24E964B}" srcOrd="0" destOrd="0" parTransId="{F50F5A80-8E37-42AF-B5D0-AD549131244F}" sibTransId="{12472529-2D91-44D0-A02D-B600DBCC31C1}"/>
    <dgm:cxn modelId="{5D175D65-5761-412E-BB72-86D167C8AF28}" type="presOf" srcId="{D1EFEA8C-85BD-4295-BF61-A3A7E7468353}" destId="{D53292BD-2A30-4ED7-B599-31940071345C}" srcOrd="0" destOrd="0" presId="urn:microsoft.com/office/officeart/2005/8/layout/process2"/>
    <dgm:cxn modelId="{61413A68-64D6-4113-B3BE-655A7AA88C26}" type="presOf" srcId="{D8E2B3BB-7628-4C65-965E-743771191BB0}" destId="{AC54A1ED-CFED-4C8C-95D2-6D752B40795B}" srcOrd="0" destOrd="0" presId="urn:microsoft.com/office/officeart/2005/8/layout/process2"/>
    <dgm:cxn modelId="{1D56BC4D-180B-45D6-A1E0-7C9BBBACFEBA}" type="presOf" srcId="{48EB0405-E936-4413-B818-4F7C1D599F75}" destId="{3F8F74A8-B87B-487F-9707-462B56EEA282}" srcOrd="0" destOrd="0" presId="urn:microsoft.com/office/officeart/2005/8/layout/process2"/>
    <dgm:cxn modelId="{9CB3EF70-172C-4F6C-B134-67FB97AC4706}" type="presOf" srcId="{B4ACDE24-4765-4FCC-A91D-AEE1922D740C}" destId="{49102C5D-2E1E-49C3-9567-FE1AB3B05B40}" srcOrd="0" destOrd="0" presId="urn:microsoft.com/office/officeart/2005/8/layout/process2"/>
    <dgm:cxn modelId="{84ED4076-EA26-4225-8871-A7EFA6F10167}" type="presOf" srcId="{845945B2-61EB-4BBD-A9A8-7D1EA24E964B}" destId="{15A209EA-6B7D-4D2E-A225-FF0241BBA237}" srcOrd="0" destOrd="0" presId="urn:microsoft.com/office/officeart/2005/8/layout/process2"/>
    <dgm:cxn modelId="{845FBE7B-17CE-43E0-BF90-395A805948A5}" type="presOf" srcId="{12472529-2D91-44D0-A02D-B600DBCC31C1}" destId="{A222A94B-4211-492A-ADA9-CE1B8D139C0C}" srcOrd="0" destOrd="0" presId="urn:microsoft.com/office/officeart/2005/8/layout/process2"/>
    <dgm:cxn modelId="{0B61948A-7B25-478D-A227-6F924524100F}" srcId="{B4ACDE24-4765-4FCC-A91D-AEE1922D740C}" destId="{E82EB1B0-1A20-477D-9011-6A770C23F58A}" srcOrd="7" destOrd="0" parTransId="{9DED88A2-E06C-447D-9662-3DEF8E8091D4}" sibTransId="{D8E2B3BB-7628-4C65-965E-743771191BB0}"/>
    <dgm:cxn modelId="{7335AA8B-13AE-427C-A263-1DA0D7BD0C76}" type="presOf" srcId="{F00CAB59-8CB9-4885-A50E-3903EDC754BE}" destId="{58F5014C-B36B-4BC1-A68C-1D48156C5D9C}" srcOrd="0" destOrd="0" presId="urn:microsoft.com/office/officeart/2005/8/layout/process2"/>
    <dgm:cxn modelId="{9DA04C8F-E25D-4AAE-8A99-A3F5B2BB42B5}" type="presOf" srcId="{80D2C249-47A3-41E0-B1AD-EF7F7FFFE672}" destId="{D477E458-AE99-4A50-AEC4-D730EE65929B}" srcOrd="0" destOrd="0" presId="urn:microsoft.com/office/officeart/2005/8/layout/process2"/>
    <dgm:cxn modelId="{F2EC0991-8A4C-4CB0-95A3-74A600F8EB07}" type="presOf" srcId="{D106312F-82D9-429D-A0F9-2976EE4AEB85}" destId="{81613F9C-A219-41A6-94C0-5F63EE74747D}" srcOrd="0" destOrd="0" presId="urn:microsoft.com/office/officeart/2005/8/layout/process2"/>
    <dgm:cxn modelId="{2AE8B292-808C-4B9E-9D38-7460272B61D5}" type="presOf" srcId="{E3A0BE18-3156-41FE-8BDF-0FDE4AA0A943}" destId="{15D66120-59B5-48E3-A637-847A3D987CB9}" srcOrd="0" destOrd="0" presId="urn:microsoft.com/office/officeart/2005/8/layout/process2"/>
    <dgm:cxn modelId="{B120C793-459F-435D-BDDE-77E16AA12B51}" srcId="{B4ACDE24-4765-4FCC-A91D-AEE1922D740C}" destId="{2222ED76-8D67-49D1-8EE2-905D28531AB8}" srcOrd="2" destOrd="0" parTransId="{3E193694-1AF3-4E09-8827-0F0E1F528392}" sibTransId="{921D1C5E-8270-4C35-BB71-017EDFE9DB2B}"/>
    <dgm:cxn modelId="{B3262A9B-9692-469C-BAFB-832B9BFC9402}" type="presOf" srcId="{2222ED76-8D67-49D1-8EE2-905D28531AB8}" destId="{364CD83E-4FB2-4FF6-9642-6F5925EDBA9A}" srcOrd="0" destOrd="0" presId="urn:microsoft.com/office/officeart/2005/8/layout/process2"/>
    <dgm:cxn modelId="{5C35849C-AA9C-4F1C-BCE5-A60A6A65B257}" type="presOf" srcId="{8B0CCC9C-8C44-49E7-A4B5-D15B67560444}" destId="{11A92C5E-724A-4471-AF96-E427DA181F54}" srcOrd="0" destOrd="0" presId="urn:microsoft.com/office/officeart/2005/8/layout/process2"/>
    <dgm:cxn modelId="{4E5084A1-BC9A-45AA-8B61-B982393269EB}" type="presOf" srcId="{921D1C5E-8270-4C35-BB71-017EDFE9DB2B}" destId="{663F6097-ED76-4824-8905-1A66D0F658BD}" srcOrd="0" destOrd="0" presId="urn:microsoft.com/office/officeart/2005/8/layout/process2"/>
    <dgm:cxn modelId="{96DEF6A6-F50F-4337-98AC-697BBC9E3A72}" type="presOf" srcId="{D1EFEA8C-85BD-4295-BF61-A3A7E7468353}" destId="{58295B12-C250-4DC3-8D27-F9B887D6D8DC}" srcOrd="1" destOrd="0" presId="urn:microsoft.com/office/officeart/2005/8/layout/process2"/>
    <dgm:cxn modelId="{9CCDFDAD-8AF1-406D-B164-5CB2ADCE5E01}" type="presOf" srcId="{7F5F1C6E-017A-4075-B7E1-51F3FFB488C5}" destId="{3CC4CDF2-F7D4-42E9-B1E4-64DF7D0246A6}" srcOrd="0" destOrd="0" presId="urn:microsoft.com/office/officeart/2005/8/layout/process2"/>
    <dgm:cxn modelId="{84712AB2-4974-4515-A1E2-F7D8C15A4943}" type="presOf" srcId="{3E53D30A-40BA-4B70-9973-244087C3DCE5}" destId="{41993067-DCC7-45F4-AEE8-BAC31EE5FB0C}" srcOrd="0" destOrd="0" presId="urn:microsoft.com/office/officeart/2005/8/layout/process2"/>
    <dgm:cxn modelId="{0CE159B5-CF1B-4BFB-B092-BA7EBFA58650}" type="presOf" srcId="{7EDE61D2-A54F-4211-94BA-3D548BAAA501}" destId="{A8A1E13A-5AC9-44BA-ADEE-2986CFA3C6C2}" srcOrd="0" destOrd="0" presId="urn:microsoft.com/office/officeart/2005/8/layout/process2"/>
    <dgm:cxn modelId="{712B3CBD-B189-438C-9258-5855670345CD}" type="presOf" srcId="{80D2C249-47A3-41E0-B1AD-EF7F7FFFE672}" destId="{F8EFF8DC-F4C0-4AE2-B683-27FB5870C61A}" srcOrd="1" destOrd="0" presId="urn:microsoft.com/office/officeart/2005/8/layout/process2"/>
    <dgm:cxn modelId="{F4AB19CB-3E39-4F7F-9778-5F506E396863}" srcId="{B4ACDE24-4765-4FCC-A91D-AEE1922D740C}" destId="{11AF54C9-5FF6-4A5C-B2C2-3860E788C22A}" srcOrd="9" destOrd="0" parTransId="{2C7F1DF5-1A91-4BC9-8D87-A4F52432D71A}" sibTransId="{80D2C249-47A3-41E0-B1AD-EF7F7FFFE672}"/>
    <dgm:cxn modelId="{BA6354CB-82FB-4D18-95B5-FA7E1930DCCD}" type="presOf" srcId="{F00CAB59-8CB9-4885-A50E-3903EDC754BE}" destId="{C88763C6-368D-4535-B6BF-D29A67D65407}" srcOrd="1" destOrd="0" presId="urn:microsoft.com/office/officeart/2005/8/layout/process2"/>
    <dgm:cxn modelId="{1E1F97CB-F4B8-474E-BB36-712EAED2BAF8}" type="presOf" srcId="{37E00992-40F9-4D58-BCA6-0ED6CBB8E133}" destId="{4E42A0B9-0B79-4AC3-B139-7E18A523CE90}" srcOrd="0" destOrd="0" presId="urn:microsoft.com/office/officeart/2005/8/layout/process2"/>
    <dgm:cxn modelId="{3BCF07CE-6645-4B0C-85DF-865CD3D58F58}" type="presOf" srcId="{1C1963FF-98E7-4F52-8C08-EC21AB5F3F69}" destId="{12740C7C-FA30-465A-995A-26D785194DB9}" srcOrd="0" destOrd="0" presId="urn:microsoft.com/office/officeart/2005/8/layout/process2"/>
    <dgm:cxn modelId="{079501E0-8943-4DC0-91E6-D98805E895F0}" type="presOf" srcId="{E3A0BE18-3156-41FE-8BDF-0FDE4AA0A943}" destId="{37E1AA8B-8613-4073-B686-46C5D25F0B83}" srcOrd="1" destOrd="0" presId="urn:microsoft.com/office/officeart/2005/8/layout/process2"/>
    <dgm:cxn modelId="{6CBEB9E3-AB8F-4B20-ACC6-E911FE646B13}" type="presOf" srcId="{48EB0405-E936-4413-B818-4F7C1D599F75}" destId="{C47803C7-9D6B-4CCB-A1E5-9AD6BF121C9E}" srcOrd="1" destOrd="0" presId="urn:microsoft.com/office/officeart/2005/8/layout/process2"/>
    <dgm:cxn modelId="{77CFEFE5-2367-4BCF-9962-9065B99C98D9}" type="presOf" srcId="{CA4653DD-B2D2-4127-BBC1-BB1A61A78D6F}" destId="{31BBB50F-03E5-4930-98AE-116992B3A1B5}" srcOrd="0" destOrd="0" presId="urn:microsoft.com/office/officeart/2005/8/layout/process2"/>
    <dgm:cxn modelId="{15CBA8EA-7E1A-40DF-BCA1-D94E2D0B9BB7}" type="presOf" srcId="{11AF54C9-5FF6-4A5C-B2C2-3860E788C22A}" destId="{4A7409E3-01DF-47DD-A573-B31EB7DFA151}" srcOrd="0" destOrd="0" presId="urn:microsoft.com/office/officeart/2005/8/layout/process2"/>
    <dgm:cxn modelId="{362123EB-CD01-4C30-8FFE-92AEA4226747}" srcId="{B4ACDE24-4765-4FCC-A91D-AEE1922D740C}" destId="{CA4653DD-B2D2-4127-BBC1-BB1A61A78D6F}" srcOrd="3" destOrd="0" parTransId="{34761E4B-3D9B-45A2-A446-C248F78D618D}" sibTransId="{F00CAB59-8CB9-4885-A50E-3903EDC754BE}"/>
    <dgm:cxn modelId="{CAFD74F4-2DCD-4A25-9E1A-1A775DBEDC13}" type="presOf" srcId="{921D1C5E-8270-4C35-BB71-017EDFE9DB2B}" destId="{CD933137-26D9-479F-9AF9-CEB18AD30F70}" srcOrd="1" destOrd="0" presId="urn:microsoft.com/office/officeart/2005/8/layout/process2"/>
    <dgm:cxn modelId="{9E7204F5-33C0-43D7-A96C-5AD0E400A381}" srcId="{B4ACDE24-4765-4FCC-A91D-AEE1922D740C}" destId="{37E00992-40F9-4D58-BCA6-0ED6CBB8E133}" srcOrd="5" destOrd="0" parTransId="{0B4CE4BE-4161-41AF-B910-B2D653D7CA42}" sibTransId="{48EB0405-E936-4413-B818-4F7C1D599F75}"/>
    <dgm:cxn modelId="{1249A6F8-C46B-45E9-A085-B7D115EEFA0F}" srcId="{B4ACDE24-4765-4FCC-A91D-AEE1922D740C}" destId="{3E53D30A-40BA-4B70-9973-244087C3DCE5}" srcOrd="1" destOrd="0" parTransId="{35E038A3-0580-4C52-8C19-DF2066DF6A8A}" sibTransId="{D106312F-82D9-429D-A0F9-2976EE4AEB85}"/>
    <dgm:cxn modelId="{80C4EFFE-7963-4A42-A903-1CB6006B4B28}" type="presOf" srcId="{D8E2B3BB-7628-4C65-965E-743771191BB0}" destId="{97A5263E-5DAA-4233-B54E-4A60C89FBCE5}" srcOrd="1" destOrd="0" presId="urn:microsoft.com/office/officeart/2005/8/layout/process2"/>
    <dgm:cxn modelId="{005B3D38-14A1-4642-8FE8-ADDC30524E7C}" type="presParOf" srcId="{49102C5D-2E1E-49C3-9567-FE1AB3B05B40}" destId="{15A209EA-6B7D-4D2E-A225-FF0241BBA237}" srcOrd="0" destOrd="0" presId="urn:microsoft.com/office/officeart/2005/8/layout/process2"/>
    <dgm:cxn modelId="{22A0E56C-9C1A-4DEC-8795-8E0DDF2D5651}" type="presParOf" srcId="{49102C5D-2E1E-49C3-9567-FE1AB3B05B40}" destId="{A222A94B-4211-492A-ADA9-CE1B8D139C0C}" srcOrd="1" destOrd="0" presId="urn:microsoft.com/office/officeart/2005/8/layout/process2"/>
    <dgm:cxn modelId="{D9B73393-C43E-42AB-BEDE-36AF98C42445}" type="presParOf" srcId="{A222A94B-4211-492A-ADA9-CE1B8D139C0C}" destId="{4898F5C6-182C-456F-8D77-691FAC3CA7A2}" srcOrd="0" destOrd="0" presId="urn:microsoft.com/office/officeart/2005/8/layout/process2"/>
    <dgm:cxn modelId="{CD74F3EA-01E8-4EB6-83B8-6943B4296957}" type="presParOf" srcId="{49102C5D-2E1E-49C3-9567-FE1AB3B05B40}" destId="{41993067-DCC7-45F4-AEE8-BAC31EE5FB0C}" srcOrd="2" destOrd="0" presId="urn:microsoft.com/office/officeart/2005/8/layout/process2"/>
    <dgm:cxn modelId="{A7EF8F29-B1FD-4ABD-ADAC-1C215D5DDABC}" type="presParOf" srcId="{49102C5D-2E1E-49C3-9567-FE1AB3B05B40}" destId="{81613F9C-A219-41A6-94C0-5F63EE74747D}" srcOrd="3" destOrd="0" presId="urn:microsoft.com/office/officeart/2005/8/layout/process2"/>
    <dgm:cxn modelId="{D144AACC-9DB0-4491-B569-44CF881013F5}" type="presParOf" srcId="{81613F9C-A219-41A6-94C0-5F63EE74747D}" destId="{5B40408D-6C9D-42AF-B92D-67FA74A3C420}" srcOrd="0" destOrd="0" presId="urn:microsoft.com/office/officeart/2005/8/layout/process2"/>
    <dgm:cxn modelId="{FCB443D1-40A2-476B-975E-FF7E8E0E20A6}" type="presParOf" srcId="{49102C5D-2E1E-49C3-9567-FE1AB3B05B40}" destId="{364CD83E-4FB2-4FF6-9642-6F5925EDBA9A}" srcOrd="4" destOrd="0" presId="urn:microsoft.com/office/officeart/2005/8/layout/process2"/>
    <dgm:cxn modelId="{0E85371B-6CD0-4F8C-B34F-0C9FB8129E0F}" type="presParOf" srcId="{49102C5D-2E1E-49C3-9567-FE1AB3B05B40}" destId="{663F6097-ED76-4824-8905-1A66D0F658BD}" srcOrd="5" destOrd="0" presId="urn:microsoft.com/office/officeart/2005/8/layout/process2"/>
    <dgm:cxn modelId="{EAF085BF-22AC-4800-9493-9EE1B43F1F3E}" type="presParOf" srcId="{663F6097-ED76-4824-8905-1A66D0F658BD}" destId="{CD933137-26D9-479F-9AF9-CEB18AD30F70}" srcOrd="0" destOrd="0" presId="urn:microsoft.com/office/officeart/2005/8/layout/process2"/>
    <dgm:cxn modelId="{7348DA61-AEC6-43CC-B0FA-7E924534CD35}" type="presParOf" srcId="{49102C5D-2E1E-49C3-9567-FE1AB3B05B40}" destId="{31BBB50F-03E5-4930-98AE-116992B3A1B5}" srcOrd="6" destOrd="0" presId="urn:microsoft.com/office/officeart/2005/8/layout/process2"/>
    <dgm:cxn modelId="{1AD4CF84-E9C7-4DE7-BFDA-F439A7D66615}" type="presParOf" srcId="{49102C5D-2E1E-49C3-9567-FE1AB3B05B40}" destId="{58F5014C-B36B-4BC1-A68C-1D48156C5D9C}" srcOrd="7" destOrd="0" presId="urn:microsoft.com/office/officeart/2005/8/layout/process2"/>
    <dgm:cxn modelId="{D3A5AD63-251C-452D-A723-7940B8911342}" type="presParOf" srcId="{58F5014C-B36B-4BC1-A68C-1D48156C5D9C}" destId="{C88763C6-368D-4535-B6BF-D29A67D65407}" srcOrd="0" destOrd="0" presId="urn:microsoft.com/office/officeart/2005/8/layout/process2"/>
    <dgm:cxn modelId="{D3B651BB-1417-4795-A73C-02CD40390FFD}" type="presParOf" srcId="{49102C5D-2E1E-49C3-9567-FE1AB3B05B40}" destId="{A8A1E13A-5AC9-44BA-ADEE-2986CFA3C6C2}" srcOrd="8" destOrd="0" presId="urn:microsoft.com/office/officeart/2005/8/layout/process2"/>
    <dgm:cxn modelId="{E436945B-081F-4ADF-A1CE-9D0974630F51}" type="presParOf" srcId="{49102C5D-2E1E-49C3-9567-FE1AB3B05B40}" destId="{15D66120-59B5-48E3-A637-847A3D987CB9}" srcOrd="9" destOrd="0" presId="urn:microsoft.com/office/officeart/2005/8/layout/process2"/>
    <dgm:cxn modelId="{3C8ADB16-245E-450A-BF02-5CD023BC3649}" type="presParOf" srcId="{15D66120-59B5-48E3-A637-847A3D987CB9}" destId="{37E1AA8B-8613-4073-B686-46C5D25F0B83}" srcOrd="0" destOrd="0" presId="urn:microsoft.com/office/officeart/2005/8/layout/process2"/>
    <dgm:cxn modelId="{63760AEC-C2B9-42D4-B15D-33DB7A1EAAC4}" type="presParOf" srcId="{49102C5D-2E1E-49C3-9567-FE1AB3B05B40}" destId="{4E42A0B9-0B79-4AC3-B139-7E18A523CE90}" srcOrd="10" destOrd="0" presId="urn:microsoft.com/office/officeart/2005/8/layout/process2"/>
    <dgm:cxn modelId="{01A07DE3-00F3-443E-8A97-037141873F19}" type="presParOf" srcId="{49102C5D-2E1E-49C3-9567-FE1AB3B05B40}" destId="{3F8F74A8-B87B-487F-9707-462B56EEA282}" srcOrd="11" destOrd="0" presId="urn:microsoft.com/office/officeart/2005/8/layout/process2"/>
    <dgm:cxn modelId="{1DDDF155-525E-4C0E-B377-9AB98CA6BA21}" type="presParOf" srcId="{3F8F74A8-B87B-487F-9707-462B56EEA282}" destId="{C47803C7-9D6B-4CCB-A1E5-9AD6BF121C9E}" srcOrd="0" destOrd="0" presId="urn:microsoft.com/office/officeart/2005/8/layout/process2"/>
    <dgm:cxn modelId="{5DF471DA-D053-487D-AA7A-1212A33C3FD5}" type="presParOf" srcId="{49102C5D-2E1E-49C3-9567-FE1AB3B05B40}" destId="{3CC4CDF2-F7D4-42E9-B1E4-64DF7D0246A6}" srcOrd="12" destOrd="0" presId="urn:microsoft.com/office/officeart/2005/8/layout/process2"/>
    <dgm:cxn modelId="{54003E48-635B-4ABD-8356-BDAD612ED53C}" type="presParOf" srcId="{49102C5D-2E1E-49C3-9567-FE1AB3B05B40}" destId="{11A92C5E-724A-4471-AF96-E427DA181F54}" srcOrd="13" destOrd="0" presId="urn:microsoft.com/office/officeart/2005/8/layout/process2"/>
    <dgm:cxn modelId="{A1D1D761-A63D-47F2-A2AE-19E37598DE25}" type="presParOf" srcId="{11A92C5E-724A-4471-AF96-E427DA181F54}" destId="{E62D46FA-2553-4391-B825-5BA33F278014}" srcOrd="0" destOrd="0" presId="urn:microsoft.com/office/officeart/2005/8/layout/process2"/>
    <dgm:cxn modelId="{71DFAA6A-297A-4E80-AC2A-D1BC08A3F713}" type="presParOf" srcId="{49102C5D-2E1E-49C3-9567-FE1AB3B05B40}" destId="{AA16E5CE-18F9-439A-B089-4CE969AA8A7C}" srcOrd="14" destOrd="0" presId="urn:microsoft.com/office/officeart/2005/8/layout/process2"/>
    <dgm:cxn modelId="{2AEE293E-B14A-4124-9EB0-7D47B6C4F00A}" type="presParOf" srcId="{49102C5D-2E1E-49C3-9567-FE1AB3B05B40}" destId="{AC54A1ED-CFED-4C8C-95D2-6D752B40795B}" srcOrd="15" destOrd="0" presId="urn:microsoft.com/office/officeart/2005/8/layout/process2"/>
    <dgm:cxn modelId="{6F61D0A7-7B9D-488D-B542-13FFE1C0AA47}" type="presParOf" srcId="{AC54A1ED-CFED-4C8C-95D2-6D752B40795B}" destId="{97A5263E-5DAA-4233-B54E-4A60C89FBCE5}" srcOrd="0" destOrd="0" presId="urn:microsoft.com/office/officeart/2005/8/layout/process2"/>
    <dgm:cxn modelId="{2A41766C-3A3D-4F4C-88A0-6410CFCE6709}" type="presParOf" srcId="{49102C5D-2E1E-49C3-9567-FE1AB3B05B40}" destId="{12740C7C-FA30-465A-995A-26D785194DB9}" srcOrd="16" destOrd="0" presId="urn:microsoft.com/office/officeart/2005/8/layout/process2"/>
    <dgm:cxn modelId="{181752B9-90E8-46CF-959A-C3D4EFE42E54}" type="presParOf" srcId="{49102C5D-2E1E-49C3-9567-FE1AB3B05B40}" destId="{D53292BD-2A30-4ED7-B599-31940071345C}" srcOrd="17" destOrd="0" presId="urn:microsoft.com/office/officeart/2005/8/layout/process2"/>
    <dgm:cxn modelId="{D3AC027C-EABE-4E4E-8456-EF05CB5CD79E}" type="presParOf" srcId="{D53292BD-2A30-4ED7-B599-31940071345C}" destId="{58295B12-C250-4DC3-8D27-F9B887D6D8DC}" srcOrd="0" destOrd="0" presId="urn:microsoft.com/office/officeart/2005/8/layout/process2"/>
    <dgm:cxn modelId="{DC6B4F6F-CDCD-4FE3-B87C-C4841B4AF9A3}" type="presParOf" srcId="{49102C5D-2E1E-49C3-9567-FE1AB3B05B40}" destId="{4A7409E3-01DF-47DD-A573-B31EB7DFA151}" srcOrd="18" destOrd="0" presId="urn:microsoft.com/office/officeart/2005/8/layout/process2"/>
    <dgm:cxn modelId="{965C03A6-1819-40F5-95A4-B106FA66751D}" type="presParOf" srcId="{49102C5D-2E1E-49C3-9567-FE1AB3B05B40}" destId="{D477E458-AE99-4A50-AEC4-D730EE65929B}" srcOrd="19" destOrd="0" presId="urn:microsoft.com/office/officeart/2005/8/layout/process2"/>
    <dgm:cxn modelId="{6DA234A7-084B-40D7-B6CF-802D300E21D4}" type="presParOf" srcId="{D477E458-AE99-4A50-AEC4-D730EE65929B}" destId="{F8EFF8DC-F4C0-4AE2-B683-27FB5870C61A}" srcOrd="0" destOrd="0" presId="urn:microsoft.com/office/officeart/2005/8/layout/process2"/>
    <dgm:cxn modelId="{3B88CBB2-0169-40BA-BBDD-102ED12CBC56}" type="presParOf" srcId="{49102C5D-2E1E-49C3-9567-FE1AB3B05B40}" destId="{F1B6151C-51E3-4A2F-B759-FD2D3B2C7EE8}" srcOrd="20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A209EA-6B7D-4D2E-A225-FF0241BBA237}">
      <dsp:nvSpPr>
        <dsp:cNvPr id="0" name=""/>
        <dsp:cNvSpPr/>
      </dsp:nvSpPr>
      <dsp:spPr>
        <a:xfrm>
          <a:off x="-3" y="69141"/>
          <a:ext cx="3589868" cy="303068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 err="1">
              <a:solidFill>
                <a:schemeClr val="tx1"/>
              </a:solidFill>
            </a:rPr>
            <a:t>Peminta</a:t>
          </a:r>
          <a:endParaRPr lang="en-US" sz="1600" b="1" kern="1200" dirty="0">
            <a:solidFill>
              <a:schemeClr val="tx1"/>
            </a:solidFill>
          </a:endParaRPr>
        </a:p>
      </dsp:txBody>
      <dsp:txXfrm>
        <a:off x="8874" y="78018"/>
        <a:ext cx="3572114" cy="285314"/>
      </dsp:txXfrm>
    </dsp:sp>
    <dsp:sp modelId="{A222A94B-4211-492A-ADA9-CE1B8D139C0C}">
      <dsp:nvSpPr>
        <dsp:cNvPr id="0" name=""/>
        <dsp:cNvSpPr/>
      </dsp:nvSpPr>
      <dsp:spPr>
        <a:xfrm rot="5400000">
          <a:off x="1761509" y="365890"/>
          <a:ext cx="66842" cy="1634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1" kern="1200"/>
        </a:p>
      </dsp:txBody>
      <dsp:txXfrm rot="-5400000">
        <a:off x="1745893" y="414199"/>
        <a:ext cx="98075" cy="46789"/>
      </dsp:txXfrm>
    </dsp:sp>
    <dsp:sp modelId="{41993067-DCC7-45F4-AEE8-BAC31EE5FB0C}">
      <dsp:nvSpPr>
        <dsp:cNvPr id="0" name=""/>
        <dsp:cNvSpPr/>
      </dsp:nvSpPr>
      <dsp:spPr>
        <a:xfrm>
          <a:off x="-3" y="523029"/>
          <a:ext cx="3589868" cy="295390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 err="1">
              <a:solidFill>
                <a:schemeClr val="tx1"/>
              </a:solidFill>
            </a:rPr>
            <a:t>Pembekal</a:t>
          </a:r>
          <a:endParaRPr lang="en-US" sz="1600" b="1" kern="1200" dirty="0">
            <a:solidFill>
              <a:schemeClr val="tx1"/>
            </a:solidFill>
          </a:endParaRPr>
        </a:p>
      </dsp:txBody>
      <dsp:txXfrm>
        <a:off x="8649" y="531681"/>
        <a:ext cx="3572564" cy="278086"/>
      </dsp:txXfrm>
    </dsp:sp>
    <dsp:sp modelId="{81613F9C-A219-41A6-94C0-5F63EE74747D}">
      <dsp:nvSpPr>
        <dsp:cNvPr id="0" name=""/>
        <dsp:cNvSpPr/>
      </dsp:nvSpPr>
      <dsp:spPr>
        <a:xfrm rot="5400000">
          <a:off x="1660044" y="873792"/>
          <a:ext cx="269772" cy="24895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MY" sz="1300" kern="1200"/>
        </a:p>
      </dsp:txBody>
      <dsp:txXfrm rot="-5400000">
        <a:off x="1720244" y="863382"/>
        <a:ext cx="149372" cy="195086"/>
      </dsp:txXfrm>
    </dsp:sp>
    <dsp:sp modelId="{364CD83E-4FB2-4FF6-9642-6F5925EDBA9A}">
      <dsp:nvSpPr>
        <dsp:cNvPr id="0" name=""/>
        <dsp:cNvSpPr/>
      </dsp:nvSpPr>
      <dsp:spPr>
        <a:xfrm>
          <a:off x="-3" y="1178116"/>
          <a:ext cx="3589868" cy="333662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 err="1">
              <a:solidFill>
                <a:schemeClr val="tx1"/>
              </a:solidFill>
            </a:rPr>
            <a:t>Peminta</a:t>
          </a:r>
          <a:endParaRPr lang="en-US" sz="1600" b="1" kern="1200" dirty="0">
            <a:solidFill>
              <a:schemeClr val="tx1"/>
            </a:solidFill>
          </a:endParaRPr>
        </a:p>
      </dsp:txBody>
      <dsp:txXfrm>
        <a:off x="9770" y="1187889"/>
        <a:ext cx="3570322" cy="314116"/>
      </dsp:txXfrm>
    </dsp:sp>
    <dsp:sp modelId="{663F6097-ED76-4824-8905-1A66D0F658BD}">
      <dsp:nvSpPr>
        <dsp:cNvPr id="0" name=""/>
        <dsp:cNvSpPr/>
      </dsp:nvSpPr>
      <dsp:spPr>
        <a:xfrm rot="5400000">
          <a:off x="1675850" y="1546076"/>
          <a:ext cx="238159" cy="24895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MY" sz="1100" kern="1200"/>
        </a:p>
      </dsp:txBody>
      <dsp:txXfrm rot="-5400000">
        <a:off x="1720243" y="1551473"/>
        <a:ext cx="149372" cy="166711"/>
      </dsp:txXfrm>
    </dsp:sp>
    <dsp:sp modelId="{31BBB50F-03E5-4930-98AE-116992B3A1B5}">
      <dsp:nvSpPr>
        <dsp:cNvPr id="0" name=""/>
        <dsp:cNvSpPr/>
      </dsp:nvSpPr>
      <dsp:spPr>
        <a:xfrm>
          <a:off x="-3" y="1829325"/>
          <a:ext cx="3589868" cy="292070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 err="1">
              <a:solidFill>
                <a:schemeClr val="tx1"/>
              </a:solidFill>
            </a:rPr>
            <a:t>Pelulus</a:t>
          </a:r>
          <a:r>
            <a:rPr lang="en-US" sz="1600" b="1" kern="1200" dirty="0">
              <a:solidFill>
                <a:schemeClr val="tx1"/>
              </a:solidFill>
            </a:rPr>
            <a:t> Nota </a:t>
          </a:r>
          <a:r>
            <a:rPr lang="en-US" sz="1600" b="1" kern="1200" dirty="0" err="1">
              <a:solidFill>
                <a:schemeClr val="tx1"/>
              </a:solidFill>
            </a:rPr>
            <a:t>Minta</a:t>
          </a:r>
          <a:endParaRPr lang="en-US" sz="1600" b="1" kern="1200" dirty="0">
            <a:solidFill>
              <a:schemeClr val="tx1"/>
            </a:solidFill>
          </a:endParaRPr>
        </a:p>
      </dsp:txBody>
      <dsp:txXfrm>
        <a:off x="8551" y="1837879"/>
        <a:ext cx="3572760" cy="274962"/>
      </dsp:txXfrm>
    </dsp:sp>
    <dsp:sp modelId="{58F5014C-B36B-4BC1-A68C-1D48156C5D9C}">
      <dsp:nvSpPr>
        <dsp:cNvPr id="0" name=""/>
        <dsp:cNvSpPr/>
      </dsp:nvSpPr>
      <dsp:spPr>
        <a:xfrm rot="5400000">
          <a:off x="1747353" y="2147015"/>
          <a:ext cx="95153" cy="1634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1" kern="1200"/>
        </a:p>
      </dsp:txBody>
      <dsp:txXfrm rot="-5400000">
        <a:off x="1745892" y="2181168"/>
        <a:ext cx="98075" cy="66607"/>
      </dsp:txXfrm>
    </dsp:sp>
    <dsp:sp modelId="{A8A1E13A-5AC9-44BA-ADEE-2986CFA3C6C2}">
      <dsp:nvSpPr>
        <dsp:cNvPr id="0" name=""/>
        <dsp:cNvSpPr/>
      </dsp:nvSpPr>
      <dsp:spPr>
        <a:xfrm>
          <a:off x="195" y="2336093"/>
          <a:ext cx="3589470" cy="2204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Peminta</a:t>
          </a:r>
          <a:endParaRPr lang="en-US" sz="1600" b="1" kern="1200" dirty="0"/>
        </a:p>
      </dsp:txBody>
      <dsp:txXfrm>
        <a:off x="6653" y="2342551"/>
        <a:ext cx="3576554" cy="207567"/>
      </dsp:txXfrm>
    </dsp:sp>
    <dsp:sp modelId="{15D66120-59B5-48E3-A637-847A3D987CB9}">
      <dsp:nvSpPr>
        <dsp:cNvPr id="0" name=""/>
        <dsp:cNvSpPr/>
      </dsp:nvSpPr>
      <dsp:spPr>
        <a:xfrm rot="5400000">
          <a:off x="1729772" y="2621863"/>
          <a:ext cx="130315" cy="1634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1" kern="1200"/>
        </a:p>
      </dsp:txBody>
      <dsp:txXfrm rot="-5400000">
        <a:off x="1745892" y="2638435"/>
        <a:ext cx="98075" cy="91221"/>
      </dsp:txXfrm>
    </dsp:sp>
    <dsp:sp modelId="{4E42A0B9-0B79-4AC3-B139-7E18A523CE90}">
      <dsp:nvSpPr>
        <dsp:cNvPr id="0" name=""/>
        <dsp:cNvSpPr/>
      </dsp:nvSpPr>
      <dsp:spPr>
        <a:xfrm>
          <a:off x="-3" y="2850610"/>
          <a:ext cx="3589868" cy="3174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 err="1"/>
            <a:t>Pelulus</a:t>
          </a:r>
          <a:r>
            <a:rPr lang="en-US" sz="1600" b="1" kern="1200" dirty="0"/>
            <a:t> </a:t>
          </a:r>
          <a:r>
            <a:rPr lang="en-US" sz="1600" b="1" kern="1200" dirty="0" err="1"/>
            <a:t>Pemenuhan</a:t>
          </a:r>
          <a:endParaRPr lang="en-US" sz="1600" b="1" kern="1200" dirty="0"/>
        </a:p>
      </dsp:txBody>
      <dsp:txXfrm>
        <a:off x="9294" y="2859907"/>
        <a:ext cx="3571274" cy="298836"/>
      </dsp:txXfrm>
    </dsp:sp>
    <dsp:sp modelId="{3F8F74A8-B87B-487F-9707-462B56EEA282}">
      <dsp:nvSpPr>
        <dsp:cNvPr id="0" name=""/>
        <dsp:cNvSpPr/>
      </dsp:nvSpPr>
      <dsp:spPr>
        <a:xfrm rot="5400000">
          <a:off x="1735956" y="3219374"/>
          <a:ext cx="117947" cy="1634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1" kern="1200"/>
        </a:p>
      </dsp:txBody>
      <dsp:txXfrm rot="-5400000">
        <a:off x="1745892" y="3242130"/>
        <a:ext cx="98075" cy="82563"/>
      </dsp:txXfrm>
    </dsp:sp>
    <dsp:sp modelId="{3CC4CDF2-F7D4-42E9-B1E4-64DF7D0246A6}">
      <dsp:nvSpPr>
        <dsp:cNvPr id="0" name=""/>
        <dsp:cNvSpPr/>
      </dsp:nvSpPr>
      <dsp:spPr>
        <a:xfrm>
          <a:off x="-3" y="3434168"/>
          <a:ext cx="3589868" cy="4863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 err="1"/>
            <a:t>Pembekal</a:t>
          </a:r>
          <a:endParaRPr lang="en-US" sz="1600" b="1" kern="1200" dirty="0"/>
        </a:p>
      </dsp:txBody>
      <dsp:txXfrm>
        <a:off x="14240" y="3448411"/>
        <a:ext cx="3561382" cy="457822"/>
      </dsp:txXfrm>
    </dsp:sp>
    <dsp:sp modelId="{11A92C5E-724A-4471-AF96-E427DA181F54}">
      <dsp:nvSpPr>
        <dsp:cNvPr id="0" name=""/>
        <dsp:cNvSpPr/>
      </dsp:nvSpPr>
      <dsp:spPr>
        <a:xfrm rot="5400000">
          <a:off x="1735169" y="3973587"/>
          <a:ext cx="119521" cy="1634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1" kern="1200"/>
        </a:p>
      </dsp:txBody>
      <dsp:txXfrm rot="-5400000">
        <a:off x="1745892" y="3995556"/>
        <a:ext cx="98075" cy="83665"/>
      </dsp:txXfrm>
    </dsp:sp>
    <dsp:sp modelId="{AA16E5CE-18F9-439A-B089-4CE969AA8A7C}">
      <dsp:nvSpPr>
        <dsp:cNvPr id="0" name=""/>
        <dsp:cNvSpPr/>
      </dsp:nvSpPr>
      <dsp:spPr>
        <a:xfrm>
          <a:off x="195" y="4190156"/>
          <a:ext cx="3589470" cy="1824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Pegawai </a:t>
          </a:r>
          <a:r>
            <a:rPr lang="en-US" sz="1600" b="1" kern="1200" dirty="0" err="1"/>
            <a:t>Penerima</a:t>
          </a:r>
          <a:endParaRPr lang="en-US" sz="1600" b="1" kern="1200" dirty="0"/>
        </a:p>
      </dsp:txBody>
      <dsp:txXfrm>
        <a:off x="5540" y="4195501"/>
        <a:ext cx="3578780" cy="171803"/>
      </dsp:txXfrm>
    </dsp:sp>
    <dsp:sp modelId="{AC54A1ED-CFED-4C8C-95D2-6D752B40795B}">
      <dsp:nvSpPr>
        <dsp:cNvPr id="0" name=""/>
        <dsp:cNvSpPr/>
      </dsp:nvSpPr>
      <dsp:spPr>
        <a:xfrm rot="5400000">
          <a:off x="1733633" y="4429226"/>
          <a:ext cx="122594" cy="1634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1" kern="1200"/>
        </a:p>
      </dsp:txBody>
      <dsp:txXfrm rot="-5400000">
        <a:off x="1745893" y="4449658"/>
        <a:ext cx="98075" cy="85816"/>
      </dsp:txXfrm>
    </dsp:sp>
    <dsp:sp modelId="{12740C7C-FA30-465A-995A-26D785194DB9}">
      <dsp:nvSpPr>
        <dsp:cNvPr id="0" name=""/>
        <dsp:cNvSpPr/>
      </dsp:nvSpPr>
      <dsp:spPr>
        <a:xfrm>
          <a:off x="195" y="4649263"/>
          <a:ext cx="3589470" cy="1824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Pegawai </a:t>
          </a:r>
          <a:r>
            <a:rPr lang="en-US" sz="1600" b="1" kern="1200" dirty="0" err="1"/>
            <a:t>Pengesah</a:t>
          </a:r>
          <a:endParaRPr lang="en-US" sz="1600" b="1" kern="1200" dirty="0"/>
        </a:p>
      </dsp:txBody>
      <dsp:txXfrm>
        <a:off x="5540" y="4654608"/>
        <a:ext cx="3578780" cy="171803"/>
      </dsp:txXfrm>
    </dsp:sp>
    <dsp:sp modelId="{D53292BD-2A30-4ED7-B599-31940071345C}">
      <dsp:nvSpPr>
        <dsp:cNvPr id="0" name=""/>
        <dsp:cNvSpPr/>
      </dsp:nvSpPr>
      <dsp:spPr>
        <a:xfrm rot="5400000">
          <a:off x="1733633" y="4888333"/>
          <a:ext cx="122594" cy="1634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1" kern="1200"/>
        </a:p>
      </dsp:txBody>
      <dsp:txXfrm rot="-5400000">
        <a:off x="1745893" y="4908765"/>
        <a:ext cx="98075" cy="85816"/>
      </dsp:txXfrm>
    </dsp:sp>
    <dsp:sp modelId="{4A7409E3-01DF-47DD-A573-B31EB7DFA151}">
      <dsp:nvSpPr>
        <dsp:cNvPr id="0" name=""/>
        <dsp:cNvSpPr/>
      </dsp:nvSpPr>
      <dsp:spPr>
        <a:xfrm>
          <a:off x="195" y="5108369"/>
          <a:ext cx="3589470" cy="1824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Pembekal</a:t>
          </a:r>
          <a:endParaRPr lang="en-US" sz="1600" b="1" kern="1200" dirty="0"/>
        </a:p>
      </dsp:txBody>
      <dsp:txXfrm>
        <a:off x="5540" y="5113714"/>
        <a:ext cx="3578780" cy="171803"/>
      </dsp:txXfrm>
    </dsp:sp>
    <dsp:sp modelId="{D477E458-AE99-4A50-AEC4-D730EE65929B}">
      <dsp:nvSpPr>
        <dsp:cNvPr id="0" name=""/>
        <dsp:cNvSpPr/>
      </dsp:nvSpPr>
      <dsp:spPr>
        <a:xfrm rot="5400000">
          <a:off x="1733633" y="5347439"/>
          <a:ext cx="122594" cy="1634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1" kern="1200"/>
        </a:p>
      </dsp:txBody>
      <dsp:txXfrm rot="-5400000">
        <a:off x="1745893" y="5367871"/>
        <a:ext cx="98075" cy="85816"/>
      </dsp:txXfrm>
    </dsp:sp>
    <dsp:sp modelId="{F1B6151C-51E3-4A2F-B759-FD2D3B2C7EE8}">
      <dsp:nvSpPr>
        <dsp:cNvPr id="0" name=""/>
        <dsp:cNvSpPr/>
      </dsp:nvSpPr>
      <dsp:spPr>
        <a:xfrm>
          <a:off x="195" y="5567476"/>
          <a:ext cx="3589470" cy="3726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 err="1"/>
            <a:t>Pegawai</a:t>
          </a:r>
          <a:r>
            <a:rPr lang="en-US" sz="1600" b="1" kern="1200" dirty="0"/>
            <a:t> </a:t>
          </a:r>
          <a:r>
            <a:rPr lang="en-US" sz="1600" b="1" kern="1200" dirty="0" err="1"/>
            <a:t>Padanan</a:t>
          </a:r>
          <a:r>
            <a:rPr lang="en-US" sz="1600" b="1" kern="1200" dirty="0"/>
            <a:t> </a:t>
          </a:r>
          <a:r>
            <a:rPr lang="en-US" sz="1600" b="1" kern="1200" dirty="0" err="1"/>
            <a:t>Bayaran</a:t>
          </a:r>
          <a:endParaRPr lang="en-US" sz="1600" b="1" kern="1200" dirty="0"/>
        </a:p>
      </dsp:txBody>
      <dsp:txXfrm>
        <a:off x="11109" y="5578390"/>
        <a:ext cx="3567642" cy="3508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2625" cy="34129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1696" y="1"/>
            <a:ext cx="4302625" cy="34129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00CDBD-5274-41D5-8482-A2568905FB9A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6379"/>
            <a:ext cx="4302625" cy="34129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1696" y="6456379"/>
            <a:ext cx="4302625" cy="34129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AA6285-22AC-4D76-B375-81A662965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0272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799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C926FC-3A45-4403-B70F-126A27F2FE1A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50900"/>
            <a:ext cx="4075112" cy="2292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665" y="3271381"/>
            <a:ext cx="794131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799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4FAC22-0285-41DD-BF0F-9E20E7CB1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912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4FAC22-0285-41DD-BF0F-9E20E7CB159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0324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4FAC22-0285-41DD-BF0F-9E20E7CB1595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8264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6C7DB-9FA5-45C7-9FC8-254C3812EEC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284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8656" indent="-168656">
              <a:buFont typeface="Arial" pitchFamily="34" charset="0"/>
              <a:buChar char="•"/>
            </a:pPr>
            <a:r>
              <a:rPr lang="en-US" dirty="0"/>
              <a:t>Module</a:t>
            </a:r>
            <a:r>
              <a:rPr lang="en-US" baseline="0" dirty="0"/>
              <a:t> Walkthrough</a:t>
            </a:r>
          </a:p>
          <a:p>
            <a:pPr marL="168656" indent="-168656">
              <a:buFont typeface="Arial" pitchFamily="34" charset="0"/>
              <a:buChar char="•"/>
            </a:pPr>
            <a:r>
              <a:rPr lang="en-US" baseline="0" dirty="0"/>
              <a:t>Key Improvements</a:t>
            </a:r>
          </a:p>
          <a:p>
            <a:pPr marL="168656" indent="-168656">
              <a:buFont typeface="Arial" pitchFamily="34" charset="0"/>
              <a:buChar char="•"/>
            </a:pPr>
            <a:r>
              <a:rPr lang="en-US" dirty="0"/>
              <a:t>Key Changes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14C05E-580B-4DA1-8B16-27718DE7E5F3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7652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Pintu</a:t>
            </a:r>
            <a:r>
              <a:rPr lang="en-US" dirty="0"/>
              <a:t> </a:t>
            </a:r>
            <a:r>
              <a:rPr lang="en-US" dirty="0" err="1"/>
              <a:t>masuk</a:t>
            </a:r>
            <a:r>
              <a:rPr lang="en-US" dirty="0"/>
              <a:t> </a:t>
            </a:r>
            <a:r>
              <a:rPr lang="en-US" dirty="0" err="1"/>
              <a:t>hanya</a:t>
            </a:r>
            <a:r>
              <a:rPr lang="en-US" baseline="0" dirty="0"/>
              <a:t> </a:t>
            </a:r>
            <a:r>
              <a:rPr lang="en-US" baseline="0" dirty="0" err="1"/>
              <a:t>ada</a:t>
            </a:r>
            <a:r>
              <a:rPr lang="en-US" baseline="0" dirty="0"/>
              <a:t> </a:t>
            </a:r>
            <a:r>
              <a:rPr lang="en-US" baseline="0" dirty="0" err="1"/>
              <a:t>carian</a:t>
            </a:r>
            <a:r>
              <a:rPr lang="en-US" baseline="0" dirty="0"/>
              <a:t> </a:t>
            </a:r>
            <a:r>
              <a:rPr lang="en-US" baseline="0" dirty="0" err="1"/>
              <a:t>katalog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CC8E63-14F5-4797-8C50-ED65591C859C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2188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CC8E63-14F5-4797-8C50-ED65591C859C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4010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paparkan</a:t>
            </a:r>
            <a:r>
              <a:rPr lang="en-US" dirty="0"/>
              <a:t> </a:t>
            </a:r>
            <a:r>
              <a:rPr lang="en-US" dirty="0" err="1"/>
              <a:t>Bukan</a:t>
            </a:r>
            <a:r>
              <a:rPr lang="en-US" dirty="0"/>
              <a:t> </a:t>
            </a:r>
            <a:r>
              <a:rPr lang="en-US" dirty="0" err="1"/>
              <a:t>kontrak</a:t>
            </a:r>
            <a:r>
              <a:rPr lang="en-US" dirty="0"/>
              <a:t> </a:t>
            </a:r>
            <a:r>
              <a:rPr lang="en-US" dirty="0" err="1"/>
              <a:t>terlebih</a:t>
            </a:r>
            <a:r>
              <a:rPr lang="en-US" dirty="0"/>
              <a:t> </a:t>
            </a:r>
            <a:r>
              <a:rPr lang="en-US" dirty="0" err="1"/>
              <a:t>dahulu</a:t>
            </a:r>
            <a:r>
              <a:rPr lang="en-US" dirty="0"/>
              <a:t> -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terikat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mana2 </a:t>
            </a:r>
            <a:r>
              <a:rPr lang="en-US" dirty="0" err="1"/>
              <a:t>kontrak</a:t>
            </a:r>
            <a:endParaRPr lang="en-US" dirty="0"/>
          </a:p>
          <a:p>
            <a:r>
              <a:rPr lang="en-US" dirty="0"/>
              <a:t>Panel item - </a:t>
            </a:r>
            <a:r>
              <a:rPr lang="en-US" dirty="0" err="1"/>
              <a:t>peraturan</a:t>
            </a:r>
            <a:r>
              <a:rPr lang="en-US" dirty="0"/>
              <a:t> </a:t>
            </a:r>
            <a:r>
              <a:rPr lang="en-US" dirty="0" err="1"/>
              <a:t>kerajaan</a:t>
            </a:r>
            <a:r>
              <a:rPr lang="en-US" baseline="0" dirty="0"/>
              <a:t> (panel item </a:t>
            </a:r>
            <a:r>
              <a:rPr lang="en-US" baseline="0" dirty="0" err="1"/>
              <a:t>xda</a:t>
            </a:r>
            <a:r>
              <a:rPr lang="en-US" baseline="0" dirty="0"/>
              <a:t> </a:t>
            </a:r>
            <a:r>
              <a:rPr lang="en-US" baseline="0" dirty="0" err="1"/>
              <a:t>harga</a:t>
            </a:r>
            <a:r>
              <a:rPr lang="en-US" baseline="0" dirty="0"/>
              <a:t>) </a:t>
            </a:r>
            <a:r>
              <a:rPr lang="en-US" baseline="0" dirty="0" err="1"/>
              <a:t>kene</a:t>
            </a:r>
            <a:r>
              <a:rPr lang="en-US" baseline="0" dirty="0"/>
              <a:t> wat </a:t>
            </a:r>
            <a:r>
              <a:rPr lang="en-US" baseline="0" dirty="0" err="1"/>
              <a:t>pembelian</a:t>
            </a:r>
            <a:r>
              <a:rPr lang="en-US" baseline="0" dirty="0"/>
              <a:t> </a:t>
            </a:r>
            <a:r>
              <a:rPr lang="en-US" baseline="0" dirty="0" err="1"/>
              <a:t>terus</a:t>
            </a:r>
            <a:r>
              <a:rPr lang="en-US" baseline="0" dirty="0"/>
              <a:t> (50k) @ </a:t>
            </a:r>
            <a:r>
              <a:rPr lang="en-US" baseline="0" dirty="0" err="1"/>
              <a:t>sebutharga</a:t>
            </a:r>
            <a:endParaRPr lang="en-US" baseline="0" dirty="0"/>
          </a:p>
          <a:p>
            <a:r>
              <a:rPr lang="en-US" baseline="0" dirty="0" err="1"/>
              <a:t>Kontrak</a:t>
            </a:r>
            <a:r>
              <a:rPr lang="en-US" baseline="0" dirty="0"/>
              <a:t> </a:t>
            </a:r>
            <a:r>
              <a:rPr lang="en-US" baseline="0" dirty="0" err="1"/>
              <a:t>kementrian</a:t>
            </a:r>
            <a:r>
              <a:rPr lang="en-US" baseline="0" dirty="0"/>
              <a:t> - x </a:t>
            </a:r>
            <a:r>
              <a:rPr lang="en-US" baseline="0" dirty="0" err="1"/>
              <a:t>semestinya</a:t>
            </a:r>
            <a:r>
              <a:rPr lang="en-US" baseline="0" dirty="0"/>
              <a:t> di </a:t>
            </a:r>
            <a:r>
              <a:rPr lang="en-US" baseline="0" dirty="0" err="1"/>
              <a:t>peringat</a:t>
            </a:r>
            <a:r>
              <a:rPr lang="en-US" baseline="0" dirty="0"/>
              <a:t> </a:t>
            </a:r>
            <a:r>
              <a:rPr lang="en-US" baseline="0" dirty="0" err="1"/>
              <a:t>kementerian</a:t>
            </a:r>
            <a:r>
              <a:rPr lang="en-US" baseline="0" dirty="0"/>
              <a:t> - </a:t>
            </a:r>
            <a:r>
              <a:rPr lang="en-US" baseline="0" dirty="0" err="1"/>
              <a:t>kontrak</a:t>
            </a:r>
            <a:r>
              <a:rPr lang="en-US" baseline="0" dirty="0"/>
              <a:t> </a:t>
            </a:r>
            <a:r>
              <a:rPr lang="en-US" baseline="0" dirty="0" err="1"/>
              <a:t>mesin</a:t>
            </a:r>
            <a:r>
              <a:rPr lang="en-US" baseline="0" dirty="0"/>
              <a:t> </a:t>
            </a:r>
            <a:r>
              <a:rPr lang="en-US" baseline="0" dirty="0" err="1"/>
              <a:t>photostart</a:t>
            </a:r>
            <a:r>
              <a:rPr lang="en-US" baseline="0" dirty="0"/>
              <a:t>, </a:t>
            </a:r>
            <a:r>
              <a:rPr lang="en-US" baseline="0" dirty="0" err="1"/>
              <a:t>pembersihan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CC8E63-14F5-4797-8C50-ED65591C859C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1810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14C05E-580B-4DA1-8B16-27718DE7E5F3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4221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kod</a:t>
            </a:r>
            <a:r>
              <a:rPr lang="en-US" baseline="0" dirty="0"/>
              <a:t> item </a:t>
            </a:r>
            <a:r>
              <a:rPr lang="en-US" baseline="0" dirty="0" err="1"/>
              <a:t>adalah</a:t>
            </a:r>
            <a:r>
              <a:rPr lang="en-US" baseline="0" dirty="0"/>
              <a:t> </a:t>
            </a:r>
            <a:r>
              <a:rPr lang="en-US" baseline="0" dirty="0" err="1"/>
              <a:t>sama</a:t>
            </a:r>
            <a:r>
              <a:rPr lang="en-US" baseline="0" dirty="0"/>
              <a:t> </a:t>
            </a:r>
            <a:r>
              <a:rPr lang="en-US" baseline="0" dirty="0" err="1"/>
              <a:t>cukup</a:t>
            </a:r>
            <a:r>
              <a:rPr lang="en-US" baseline="0" dirty="0"/>
              <a:t> 3 </a:t>
            </a:r>
            <a:r>
              <a:rPr lang="en-US" baseline="0" dirty="0" err="1"/>
              <a:t>pembekal</a:t>
            </a:r>
            <a:endParaRPr lang="en-US" baseline="0" dirty="0"/>
          </a:p>
          <a:p>
            <a:r>
              <a:rPr lang="en-US" baseline="0" dirty="0" err="1"/>
              <a:t>Boleh</a:t>
            </a:r>
            <a:r>
              <a:rPr lang="en-US" baseline="0" dirty="0"/>
              <a:t> x </a:t>
            </a:r>
            <a:r>
              <a:rPr lang="en-US" baseline="0" dirty="0" err="1"/>
              <a:t>buat</a:t>
            </a:r>
            <a:r>
              <a:rPr lang="en-US" baseline="0" dirty="0"/>
              <a:t> </a:t>
            </a:r>
            <a:r>
              <a:rPr lang="en-US" baseline="0" dirty="0" err="1"/>
              <a:t>perbandingan</a:t>
            </a:r>
            <a:r>
              <a:rPr lang="en-US" baseline="0" dirty="0"/>
              <a:t> - </a:t>
            </a:r>
            <a:r>
              <a:rPr lang="en-US" baseline="0" dirty="0" err="1"/>
              <a:t>syarat</a:t>
            </a:r>
            <a:r>
              <a:rPr lang="en-US" baseline="0" dirty="0"/>
              <a:t> </a:t>
            </a:r>
            <a:r>
              <a:rPr lang="en-US" baseline="0" dirty="0" err="1"/>
              <a:t>perbandingan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CC8E63-14F5-4797-8C50-ED65591C859C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5446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Terangkan</a:t>
            </a:r>
            <a:r>
              <a:rPr lang="en-US" baseline="0" dirty="0"/>
              <a:t> </a:t>
            </a:r>
            <a:r>
              <a:rPr lang="en-US" baseline="0" dirty="0" err="1"/>
              <a:t>jenis</a:t>
            </a:r>
            <a:r>
              <a:rPr lang="en-US" baseline="0" dirty="0"/>
              <a:t> </a:t>
            </a:r>
            <a:r>
              <a:rPr lang="en-US" baseline="0" dirty="0" err="1"/>
              <a:t>harga</a:t>
            </a:r>
            <a:r>
              <a:rPr lang="en-US" baseline="0" dirty="0"/>
              <a:t> </a:t>
            </a:r>
            <a:r>
              <a:rPr lang="en-US" baseline="0" dirty="0" err="1"/>
              <a:t>standart</a:t>
            </a:r>
            <a:r>
              <a:rPr lang="en-US" baseline="0" dirty="0"/>
              <a:t> , </a:t>
            </a:r>
            <a:r>
              <a:rPr lang="en-US" baseline="0" dirty="0" err="1"/>
              <a:t>berberingkat</a:t>
            </a:r>
            <a:r>
              <a:rPr lang="en-US" baseline="0" dirty="0"/>
              <a:t> </a:t>
            </a:r>
            <a:r>
              <a:rPr lang="en-US" baseline="0" dirty="0" err="1"/>
              <a:t>dan</a:t>
            </a:r>
            <a:r>
              <a:rPr lang="en-US" baseline="0" dirty="0"/>
              <a:t> zone</a:t>
            </a:r>
          </a:p>
          <a:p>
            <a:r>
              <a:rPr lang="en-US" baseline="0" dirty="0" err="1"/>
              <a:t>Terangkan</a:t>
            </a:r>
            <a:r>
              <a:rPr lang="en-US" baseline="0" dirty="0"/>
              <a:t> </a:t>
            </a:r>
            <a:r>
              <a:rPr lang="en-US" baseline="0" dirty="0" err="1"/>
              <a:t>jenis</a:t>
            </a:r>
            <a:r>
              <a:rPr lang="en-US" baseline="0" dirty="0"/>
              <a:t> </a:t>
            </a:r>
            <a:r>
              <a:rPr lang="en-US" baseline="0" dirty="0" err="1"/>
              <a:t>perolehan</a:t>
            </a:r>
            <a:r>
              <a:rPr lang="en-US" baseline="0" dirty="0"/>
              <a:t> - </a:t>
            </a:r>
            <a:r>
              <a:rPr lang="en-US" baseline="0" dirty="0" err="1"/>
              <a:t>segera</a:t>
            </a:r>
            <a:r>
              <a:rPr lang="en-US" baseline="0" dirty="0"/>
              <a:t> (</a:t>
            </a:r>
            <a:r>
              <a:rPr lang="en-US" baseline="0" dirty="0" err="1"/>
              <a:t>bersyarat</a:t>
            </a:r>
            <a:r>
              <a:rPr lang="en-US" baseline="0" dirty="0"/>
              <a:t>) - </a:t>
            </a:r>
            <a:r>
              <a:rPr lang="en-US" baseline="0" dirty="0" err="1"/>
              <a:t>penyediaan</a:t>
            </a:r>
            <a:r>
              <a:rPr lang="en-US" baseline="0" dirty="0"/>
              <a:t> </a:t>
            </a:r>
            <a:r>
              <a:rPr lang="en-US" baseline="0" dirty="0" err="1"/>
              <a:t>makan</a:t>
            </a:r>
            <a:r>
              <a:rPr lang="en-US" baseline="0" dirty="0"/>
              <a:t> </a:t>
            </a:r>
            <a:r>
              <a:rPr lang="en-US" baseline="0" dirty="0" err="1"/>
              <a:t>minum</a:t>
            </a:r>
            <a:r>
              <a:rPr lang="en-US" baseline="0" dirty="0"/>
              <a:t> </a:t>
            </a:r>
            <a:r>
              <a:rPr lang="en-US" baseline="0" dirty="0" err="1"/>
              <a:t>anggota</a:t>
            </a:r>
            <a:r>
              <a:rPr lang="en-US" baseline="0" dirty="0"/>
              <a:t> </a:t>
            </a:r>
            <a:r>
              <a:rPr lang="en-US" baseline="0" dirty="0" err="1"/>
              <a:t>pentadbiran</a:t>
            </a:r>
            <a:r>
              <a:rPr lang="en-US" baseline="0" dirty="0"/>
              <a:t> (</a:t>
            </a:r>
            <a:r>
              <a:rPr lang="en-US" baseline="0" dirty="0" err="1"/>
              <a:t>menteri</a:t>
            </a:r>
            <a:r>
              <a:rPr lang="en-US" baseline="0" dirty="0"/>
              <a:t>)</a:t>
            </a:r>
          </a:p>
          <a:p>
            <a:r>
              <a:rPr lang="en-US" baseline="0" dirty="0"/>
              <a:t>G2G - </a:t>
            </a:r>
            <a:r>
              <a:rPr lang="en-US" baseline="0" dirty="0" err="1"/>
              <a:t>dekat</a:t>
            </a:r>
            <a:r>
              <a:rPr lang="en-US" baseline="0" dirty="0"/>
              <a:t> profile </a:t>
            </a:r>
            <a:r>
              <a:rPr lang="en-US" baseline="0" dirty="0" err="1"/>
              <a:t>ptj</a:t>
            </a:r>
            <a:r>
              <a:rPr lang="en-US" baseline="0" dirty="0"/>
              <a:t> </a:t>
            </a:r>
            <a:r>
              <a:rPr lang="en-US" baseline="0" dirty="0" err="1"/>
              <a:t>perlu</a:t>
            </a:r>
            <a:r>
              <a:rPr lang="en-US" baseline="0" dirty="0"/>
              <a:t> </a:t>
            </a:r>
            <a:r>
              <a:rPr lang="en-US" baseline="0" dirty="0" err="1"/>
              <a:t>ditanda</a:t>
            </a:r>
            <a:r>
              <a:rPr lang="en-US" baseline="0" dirty="0"/>
              <a:t> G2G (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CC8E63-14F5-4797-8C50-ED65591C859C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9258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8656" indent="-168656">
              <a:buFont typeface="Arial" pitchFamily="34" charset="0"/>
              <a:buChar char="•"/>
            </a:pPr>
            <a:r>
              <a:rPr lang="en-US" dirty="0"/>
              <a:t>Module</a:t>
            </a:r>
            <a:r>
              <a:rPr lang="en-US" baseline="0" dirty="0"/>
              <a:t> Walkthrough</a:t>
            </a:r>
          </a:p>
          <a:p>
            <a:pPr marL="168656" indent="-168656">
              <a:buFont typeface="Arial" pitchFamily="34" charset="0"/>
              <a:buChar char="•"/>
            </a:pPr>
            <a:r>
              <a:rPr lang="en-US" baseline="0" dirty="0"/>
              <a:t>Key Improvements</a:t>
            </a:r>
          </a:p>
          <a:p>
            <a:pPr marL="168656" indent="-168656">
              <a:buFont typeface="Arial" pitchFamily="34" charset="0"/>
              <a:buChar char="•"/>
            </a:pPr>
            <a:r>
              <a:rPr lang="en-US" dirty="0"/>
              <a:t>Key Changes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14C05E-580B-4DA1-8B16-27718DE7E5F3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325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trike="sngStrik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4FAC22-0285-41DD-BF0F-9E20E7CB159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69937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Pertanyaan</a:t>
            </a:r>
            <a:r>
              <a:rPr lang="en-US" baseline="0" dirty="0"/>
              <a:t> item </a:t>
            </a:r>
            <a:r>
              <a:rPr lang="en-US" baseline="0" dirty="0" err="1"/>
              <a:t>boleh</a:t>
            </a:r>
            <a:r>
              <a:rPr lang="en-US" baseline="0" dirty="0"/>
              <a:t> </a:t>
            </a:r>
            <a:r>
              <a:rPr lang="en-US" baseline="0" dirty="0" err="1"/>
              <a:t>dibuat</a:t>
            </a:r>
            <a:r>
              <a:rPr lang="en-US" baseline="0" dirty="0"/>
              <a:t> </a:t>
            </a:r>
            <a:r>
              <a:rPr lang="en-US" baseline="0" dirty="0" err="1"/>
              <a:t>utk</a:t>
            </a:r>
            <a:r>
              <a:rPr lang="en-US" baseline="0" dirty="0"/>
              <a:t> </a:t>
            </a:r>
            <a:r>
              <a:rPr lang="en-US" baseline="0" dirty="0" err="1"/>
              <a:t>satu</a:t>
            </a:r>
            <a:r>
              <a:rPr lang="en-US" baseline="0" dirty="0"/>
              <a:t> </a:t>
            </a:r>
            <a:r>
              <a:rPr lang="en-US" baseline="0" dirty="0" err="1"/>
              <a:t>syarikat</a:t>
            </a:r>
            <a:r>
              <a:rPr lang="en-US" baseline="0" dirty="0"/>
              <a:t>/ item </a:t>
            </a:r>
            <a:r>
              <a:rPr lang="en-US" baseline="0" dirty="0" err="1"/>
              <a:t>sahaja</a:t>
            </a:r>
            <a:r>
              <a:rPr lang="en-US" baseline="0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CC8E63-14F5-4797-8C50-ED65591C859C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1365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Batal</a:t>
            </a:r>
            <a:r>
              <a:rPr lang="en-US" dirty="0"/>
              <a:t> </a:t>
            </a:r>
            <a:r>
              <a:rPr lang="en-US" dirty="0" err="1"/>
              <a:t>buat</a:t>
            </a:r>
            <a:r>
              <a:rPr lang="en-US" dirty="0"/>
              <a:t> </a:t>
            </a:r>
            <a:r>
              <a:rPr lang="en-US" dirty="0" err="1"/>
              <a:t>balik</a:t>
            </a:r>
            <a:r>
              <a:rPr lang="en-US" dirty="0"/>
              <a:t> </a:t>
            </a:r>
            <a:r>
              <a:rPr lang="en-US" dirty="0" err="1"/>
              <a:t>semula</a:t>
            </a:r>
            <a:r>
              <a:rPr lang="en-US" dirty="0"/>
              <a:t> - </a:t>
            </a:r>
            <a:r>
              <a:rPr lang="en-US" dirty="0" err="1"/>
              <a:t>contoh</a:t>
            </a:r>
            <a:r>
              <a:rPr lang="en-US" dirty="0"/>
              <a:t> stock </a:t>
            </a:r>
            <a:r>
              <a:rPr lang="en-US" dirty="0" err="1"/>
              <a:t>pembekal</a:t>
            </a:r>
            <a:r>
              <a:rPr lang="en-US" dirty="0"/>
              <a:t> </a:t>
            </a:r>
            <a:r>
              <a:rPr lang="en-US" dirty="0" err="1"/>
              <a:t>tiada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CC8E63-14F5-4797-8C50-ED65591C859C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44498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8656" indent="-168656">
              <a:buFont typeface="Arial" pitchFamily="34" charset="0"/>
              <a:buChar char="•"/>
            </a:pPr>
            <a:r>
              <a:rPr lang="en-US" dirty="0"/>
              <a:t>Module</a:t>
            </a:r>
            <a:r>
              <a:rPr lang="en-US" baseline="0" dirty="0"/>
              <a:t> Walkthrough</a:t>
            </a:r>
          </a:p>
          <a:p>
            <a:pPr marL="168656" indent="-168656">
              <a:buFont typeface="Arial" pitchFamily="34" charset="0"/>
              <a:buChar char="•"/>
            </a:pPr>
            <a:r>
              <a:rPr lang="en-US" baseline="0" dirty="0"/>
              <a:t>Key Improvements</a:t>
            </a:r>
          </a:p>
          <a:p>
            <a:pPr marL="168656" indent="-168656">
              <a:buFont typeface="Arial" pitchFamily="34" charset="0"/>
              <a:buChar char="•"/>
            </a:pPr>
            <a:r>
              <a:rPr lang="en-US" dirty="0"/>
              <a:t>Key Changes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14C05E-580B-4DA1-8B16-27718DE7E5F3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312607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Terangkan</a:t>
            </a:r>
            <a:r>
              <a:rPr lang="en-US" baseline="0" dirty="0"/>
              <a:t> </a:t>
            </a:r>
            <a:r>
              <a:rPr lang="en-US" baseline="0" dirty="0" err="1"/>
              <a:t>tawaran</a:t>
            </a:r>
            <a:r>
              <a:rPr lang="en-US" baseline="0" dirty="0"/>
              <a:t> </a:t>
            </a:r>
            <a:r>
              <a:rPr lang="en-US" baseline="0" dirty="0" err="1"/>
              <a:t>tunggal</a:t>
            </a:r>
            <a:r>
              <a:rPr lang="en-US" baseline="0" dirty="0"/>
              <a:t> </a:t>
            </a:r>
            <a:r>
              <a:rPr lang="en-US" baseline="0" dirty="0" err="1"/>
              <a:t>dan</a:t>
            </a:r>
            <a:r>
              <a:rPr lang="en-US" baseline="0" dirty="0"/>
              <a:t> </a:t>
            </a:r>
            <a:r>
              <a:rPr lang="en-US" baseline="0" dirty="0" err="1"/>
              <a:t>tawaran</a:t>
            </a:r>
            <a:r>
              <a:rPr lang="en-US" baseline="0" dirty="0"/>
              <a:t> </a:t>
            </a:r>
            <a:r>
              <a:rPr lang="en-US" baseline="0" dirty="0" err="1"/>
              <a:t>berulang</a:t>
            </a:r>
            <a:r>
              <a:rPr lang="en-US" baseline="0" dirty="0"/>
              <a:t> - </a:t>
            </a:r>
            <a:r>
              <a:rPr lang="en-US" baseline="0" dirty="0" err="1"/>
              <a:t>sebaiknya</a:t>
            </a:r>
            <a:r>
              <a:rPr lang="en-US" baseline="0" dirty="0"/>
              <a:t> </a:t>
            </a:r>
            <a:r>
              <a:rPr lang="en-US" baseline="0" dirty="0" err="1"/>
              <a:t>guna</a:t>
            </a:r>
            <a:r>
              <a:rPr lang="en-US" baseline="0" dirty="0"/>
              <a:t> </a:t>
            </a:r>
            <a:r>
              <a:rPr lang="en-US" baseline="0" dirty="0" err="1"/>
              <a:t>tawaran</a:t>
            </a:r>
            <a:r>
              <a:rPr lang="en-US" baseline="0" dirty="0"/>
              <a:t> </a:t>
            </a:r>
            <a:r>
              <a:rPr lang="en-US" baseline="0" dirty="0" err="1"/>
              <a:t>berulang</a:t>
            </a:r>
            <a:endParaRPr lang="en-US" baseline="0" dirty="0"/>
          </a:p>
          <a:p>
            <a:r>
              <a:rPr lang="en-US" baseline="0" dirty="0"/>
              <a:t>Cara lama - </a:t>
            </a:r>
            <a:r>
              <a:rPr lang="en-US" baseline="0" dirty="0" err="1"/>
              <a:t>terus</a:t>
            </a:r>
            <a:r>
              <a:rPr lang="en-US" baseline="0" dirty="0"/>
              <a:t> </a:t>
            </a:r>
            <a:r>
              <a:rPr lang="en-US" baseline="0" dirty="0" err="1"/>
              <a:t>mintak</a:t>
            </a:r>
            <a:r>
              <a:rPr lang="en-US" baseline="0" dirty="0"/>
              <a:t> 3 quotation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CC8E63-14F5-4797-8C50-ED65591C859C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73033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Scnario</a:t>
            </a:r>
            <a:r>
              <a:rPr lang="en-US" dirty="0"/>
              <a:t> </a:t>
            </a:r>
            <a:r>
              <a:rPr lang="en-US" dirty="0" err="1"/>
              <a:t>tiada</a:t>
            </a:r>
            <a:r>
              <a:rPr lang="en-US" dirty="0"/>
              <a:t> item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katalog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CC8E63-14F5-4797-8C50-ED65591C859C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9070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Scenario 2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pembekal</a:t>
            </a:r>
            <a:r>
              <a:rPr lang="en-US" dirty="0"/>
              <a:t> </a:t>
            </a:r>
            <a:r>
              <a:rPr lang="en-US" dirty="0" err="1"/>
              <a:t>tp</a:t>
            </a:r>
            <a:r>
              <a:rPr lang="en-US" dirty="0"/>
              <a:t> x </a:t>
            </a:r>
            <a:r>
              <a:rPr lang="en-US" dirty="0" err="1"/>
              <a:t>cukup</a:t>
            </a:r>
            <a:r>
              <a:rPr lang="en-US" baseline="0" dirty="0"/>
              <a:t> </a:t>
            </a:r>
            <a:r>
              <a:rPr lang="en-US" baseline="0" dirty="0" err="1"/>
              <a:t>syarat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CC8E63-14F5-4797-8C50-ED65591C859C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91866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Apakah</a:t>
            </a:r>
            <a:r>
              <a:rPr lang="en-US" dirty="0"/>
              <a:t> </a:t>
            </a:r>
            <a:r>
              <a:rPr lang="en-US" dirty="0" err="1"/>
              <a:t>maklumat</a:t>
            </a:r>
            <a:r>
              <a:rPr lang="en-US" dirty="0"/>
              <a:t> yang </a:t>
            </a:r>
            <a:r>
              <a:rPr lang="en-US" dirty="0" err="1"/>
              <a:t>perlu</a:t>
            </a:r>
            <a:r>
              <a:rPr lang="en-US" dirty="0"/>
              <a:t> </a:t>
            </a:r>
            <a:r>
              <a:rPr lang="en-US" dirty="0" err="1"/>
              <a:t>dikunci</a:t>
            </a:r>
            <a:r>
              <a:rPr lang="en-US" dirty="0"/>
              <a:t> </a:t>
            </a:r>
            <a:r>
              <a:rPr lang="en-US" dirty="0" err="1"/>
              <a:t>masuk</a:t>
            </a:r>
            <a:r>
              <a:rPr lang="en-US" dirty="0"/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CC8E63-14F5-4797-8C50-ED65591C859C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47007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CC8E63-14F5-4797-8C50-ED65591C859C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11432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Kalo</a:t>
            </a:r>
            <a:r>
              <a:rPr lang="en-US" dirty="0"/>
              <a:t> </a:t>
            </a:r>
            <a:r>
              <a:rPr lang="en-US" dirty="0" err="1"/>
              <a:t>pilih</a:t>
            </a:r>
            <a:r>
              <a:rPr lang="en-US" dirty="0"/>
              <a:t> </a:t>
            </a:r>
            <a:r>
              <a:rPr lang="en-US" dirty="0" err="1"/>
              <a:t>harga</a:t>
            </a:r>
            <a:r>
              <a:rPr lang="en-US" dirty="0"/>
              <a:t> </a:t>
            </a:r>
            <a:r>
              <a:rPr lang="en-US" dirty="0" err="1"/>
              <a:t>berperingkat</a:t>
            </a:r>
            <a:r>
              <a:rPr lang="en-US" dirty="0"/>
              <a:t> </a:t>
            </a:r>
            <a:r>
              <a:rPr lang="en-US" dirty="0" err="1"/>
              <a:t>standart</a:t>
            </a:r>
            <a:r>
              <a:rPr lang="en-US" dirty="0"/>
              <a:t> </a:t>
            </a:r>
            <a:r>
              <a:rPr lang="en-US" dirty="0" err="1"/>
              <a:t>apa</a:t>
            </a:r>
            <a:r>
              <a:rPr lang="en-US" dirty="0"/>
              <a:t> yang </a:t>
            </a:r>
            <a:r>
              <a:rPr lang="en-US" dirty="0" err="1"/>
              <a:t>perlu</a:t>
            </a:r>
            <a:r>
              <a:rPr lang="en-US" dirty="0"/>
              <a:t> </a:t>
            </a:r>
            <a:r>
              <a:rPr lang="en-US" dirty="0" err="1"/>
              <a:t>buat</a:t>
            </a:r>
            <a:r>
              <a:rPr lang="en-US" dirty="0"/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CC8E63-14F5-4797-8C50-ED65591C859C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8204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CC8E63-14F5-4797-8C50-ED65591C859C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8561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4FAC22-0285-41DD-BF0F-9E20E7CB159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28204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Parameter</a:t>
            </a:r>
            <a:r>
              <a:rPr lang="en-US" baseline="0" dirty="0"/>
              <a:t> yang </a:t>
            </a:r>
            <a:r>
              <a:rPr lang="en-US" baseline="0" dirty="0" err="1"/>
              <a:t>ada</a:t>
            </a:r>
            <a:r>
              <a:rPr lang="en-US" baseline="0" dirty="0"/>
              <a:t> </a:t>
            </a:r>
            <a:r>
              <a:rPr lang="en-US" baseline="0" dirty="0" err="1"/>
              <a:t>dlm</a:t>
            </a:r>
            <a:r>
              <a:rPr lang="en-US" baseline="0" dirty="0"/>
              <a:t> </a:t>
            </a:r>
            <a:r>
              <a:rPr lang="en-US" baseline="0" dirty="0" err="1"/>
              <a:t>perkhidmatan</a:t>
            </a:r>
            <a:r>
              <a:rPr lang="en-US" baseline="0" dirty="0"/>
              <a:t> - unit </a:t>
            </a:r>
            <a:r>
              <a:rPr lang="en-US" baseline="0" dirty="0" err="1"/>
              <a:t>ukuran</a:t>
            </a:r>
            <a:r>
              <a:rPr lang="en-US" baseline="0" dirty="0"/>
              <a:t> , </a:t>
            </a:r>
            <a:r>
              <a:rPr lang="en-US" baseline="0" dirty="0" err="1"/>
              <a:t>kekerapan</a:t>
            </a:r>
            <a:r>
              <a:rPr lang="en-US" baseline="0" dirty="0"/>
              <a:t> , </a:t>
            </a:r>
            <a:r>
              <a:rPr lang="en-US" baseline="0" dirty="0" err="1"/>
              <a:t>kuantiti</a:t>
            </a:r>
            <a:r>
              <a:rPr lang="en-US" baseline="0" dirty="0"/>
              <a:t> ( </a:t>
            </a:r>
            <a:r>
              <a:rPr lang="en-US" baseline="0" dirty="0" err="1"/>
              <a:t>bilangan</a:t>
            </a:r>
            <a:r>
              <a:rPr lang="en-US" baseline="0" dirty="0"/>
              <a:t> unit </a:t>
            </a:r>
            <a:r>
              <a:rPr lang="en-US" baseline="0" dirty="0" err="1"/>
              <a:t>ukuran</a:t>
            </a:r>
            <a:r>
              <a:rPr lang="en-US" baseline="0" dirty="0"/>
              <a:t> </a:t>
            </a:r>
            <a:r>
              <a:rPr lang="en-US" baseline="0" dirty="0" err="1"/>
              <a:t>sebulan</a:t>
            </a:r>
            <a:r>
              <a:rPr lang="en-US" baseline="0" dirty="0"/>
              <a:t> , </a:t>
            </a:r>
            <a:r>
              <a:rPr lang="en-US" baseline="0" dirty="0" err="1"/>
              <a:t>bilangan</a:t>
            </a:r>
            <a:r>
              <a:rPr lang="en-US" baseline="0" dirty="0"/>
              <a:t> unit </a:t>
            </a:r>
            <a:r>
              <a:rPr lang="en-US" baseline="0" dirty="0" err="1"/>
              <a:t>ukuran</a:t>
            </a:r>
            <a:r>
              <a:rPr lang="en-US" baseline="0" dirty="0"/>
              <a:t> </a:t>
            </a:r>
            <a:r>
              <a:rPr lang="en-US" baseline="0" dirty="0" err="1"/>
              <a:t>sehari</a:t>
            </a:r>
            <a:r>
              <a:rPr lang="en-US" baseline="0" dirty="0"/>
              <a:t>)</a:t>
            </a:r>
          </a:p>
          <a:p>
            <a:r>
              <a:rPr lang="en-US" baseline="0" dirty="0"/>
              <a:t>Update slide </a:t>
            </a:r>
            <a:r>
              <a:rPr lang="en-US" baseline="0" dirty="0" err="1"/>
              <a:t>masukkan</a:t>
            </a:r>
            <a:r>
              <a:rPr lang="en-US" baseline="0" dirty="0"/>
              <a:t> </a:t>
            </a:r>
            <a:r>
              <a:rPr lang="en-US" baseline="0" dirty="0" err="1"/>
              <a:t>berdasarkan</a:t>
            </a:r>
            <a:r>
              <a:rPr lang="en-US" baseline="0" dirty="0"/>
              <a:t> </a:t>
            </a:r>
            <a:r>
              <a:rPr lang="en-US" baseline="0" dirty="0" err="1"/>
              <a:t>uom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CC8E63-14F5-4797-8C50-ED65591C859C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27899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8656" indent="-168656">
              <a:buFont typeface="Arial" pitchFamily="34" charset="0"/>
              <a:buChar char="•"/>
            </a:pPr>
            <a:r>
              <a:rPr lang="en-US" dirty="0"/>
              <a:t>Module</a:t>
            </a:r>
            <a:r>
              <a:rPr lang="en-US" baseline="0" dirty="0"/>
              <a:t> Walkthrough</a:t>
            </a:r>
          </a:p>
          <a:p>
            <a:pPr marL="168656" indent="-168656">
              <a:buFont typeface="Arial" pitchFamily="34" charset="0"/>
              <a:buChar char="•"/>
            </a:pPr>
            <a:r>
              <a:rPr lang="en-US" baseline="0" dirty="0"/>
              <a:t>Key Improvements</a:t>
            </a:r>
          </a:p>
          <a:p>
            <a:pPr marL="168656" indent="-168656">
              <a:buFont typeface="Arial" pitchFamily="34" charset="0"/>
              <a:buChar char="•"/>
            </a:pPr>
            <a:r>
              <a:rPr lang="en-US" dirty="0"/>
              <a:t>Key Changes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14C05E-580B-4DA1-8B16-27718DE7E5F3}" type="slidenum">
              <a:rPr lang="en-US" smtClean="0"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85969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Ditarik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add to kart , </a:t>
            </a:r>
            <a:r>
              <a:rPr lang="en-US" dirty="0" err="1"/>
              <a:t>perlawaan</a:t>
            </a:r>
            <a:r>
              <a:rPr lang="en-US" dirty="0"/>
              <a:t>, </a:t>
            </a:r>
            <a:r>
              <a:rPr lang="en-US" dirty="0" err="1"/>
              <a:t>pertanyaan</a:t>
            </a:r>
            <a:r>
              <a:rPr lang="en-US" dirty="0"/>
              <a:t> item. - </a:t>
            </a:r>
            <a:r>
              <a:rPr lang="en-US" dirty="0" err="1"/>
              <a:t>pengmurnian</a:t>
            </a:r>
            <a:r>
              <a:rPr lang="en-US" dirty="0"/>
              <a:t> </a:t>
            </a:r>
            <a:r>
              <a:rPr lang="en-US" dirty="0" err="1"/>
              <a:t>pk</a:t>
            </a:r>
            <a:r>
              <a:rPr lang="en-US" dirty="0"/>
              <a:t> 5.1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CC8E63-14F5-4797-8C50-ED65591C859C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18282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Masukkan</a:t>
            </a:r>
            <a:r>
              <a:rPr lang="en-US" dirty="0"/>
              <a:t> </a:t>
            </a:r>
            <a:r>
              <a:rPr lang="en-US" dirty="0" err="1"/>
              <a:t>gamba</a:t>
            </a:r>
            <a:r>
              <a:rPr lang="en-US" baseline="0" dirty="0"/>
              <a:t> </a:t>
            </a:r>
            <a:r>
              <a:rPr lang="en-US" baseline="0" dirty="0" err="1"/>
              <a:t>pada</a:t>
            </a:r>
            <a:r>
              <a:rPr lang="en-US" baseline="0"/>
              <a:t> icon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CC8E63-14F5-4797-8C50-ED65591C859C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04347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8656" indent="-168656">
              <a:buFont typeface="Arial" pitchFamily="34" charset="0"/>
              <a:buChar char="•"/>
            </a:pPr>
            <a:r>
              <a:rPr lang="en-US" dirty="0"/>
              <a:t>Module</a:t>
            </a:r>
            <a:r>
              <a:rPr lang="en-US" baseline="0" dirty="0"/>
              <a:t> Walkthrough</a:t>
            </a:r>
          </a:p>
          <a:p>
            <a:pPr marL="168656" indent="-168656">
              <a:buFont typeface="Arial" pitchFamily="34" charset="0"/>
              <a:buChar char="•"/>
            </a:pPr>
            <a:r>
              <a:rPr lang="en-US" baseline="0" dirty="0"/>
              <a:t>Key Improvements</a:t>
            </a:r>
          </a:p>
          <a:p>
            <a:pPr marL="168656" indent="-168656">
              <a:buFont typeface="Arial" pitchFamily="34" charset="0"/>
              <a:buChar char="•"/>
            </a:pPr>
            <a:r>
              <a:rPr lang="en-US" dirty="0"/>
              <a:t>Key Changes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14C05E-580B-4DA1-8B16-27718DE7E5F3}" type="slidenum">
              <a:rPr lang="en-US" smtClean="0"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69508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8656" indent="-168656">
              <a:buFont typeface="Arial" pitchFamily="34" charset="0"/>
              <a:buChar char="•"/>
            </a:pPr>
            <a:r>
              <a:rPr lang="en-US" dirty="0"/>
              <a:t>Module</a:t>
            </a:r>
            <a:r>
              <a:rPr lang="en-US" baseline="0" dirty="0"/>
              <a:t> Walkthrough</a:t>
            </a:r>
          </a:p>
          <a:p>
            <a:pPr marL="168656" indent="-168656">
              <a:buFont typeface="Arial" pitchFamily="34" charset="0"/>
              <a:buChar char="•"/>
            </a:pPr>
            <a:r>
              <a:rPr lang="en-US" baseline="0" dirty="0"/>
              <a:t>Key Improvements</a:t>
            </a:r>
          </a:p>
          <a:p>
            <a:pPr marL="168656" indent="-168656">
              <a:buFont typeface="Arial" pitchFamily="34" charset="0"/>
              <a:buChar char="•"/>
            </a:pPr>
            <a:r>
              <a:rPr lang="en-US" dirty="0"/>
              <a:t>Key Changes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14C05E-580B-4DA1-8B16-27718DE7E5F3}" type="slidenum">
              <a:rPr lang="en-US" smtClean="0"/>
              <a:t>67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3592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4FAC22-0285-41DD-BF0F-9E20E7CB159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3739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4FAC22-0285-41DD-BF0F-9E20E7CB159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1299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4FAC22-0285-41DD-BF0F-9E20E7CB159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3830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4FAC22-0285-41DD-BF0F-9E20E7CB159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1355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4FAC22-0285-41DD-BF0F-9E20E7CB159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7746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4FAC22-0285-41DD-BF0F-9E20E7CB159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3447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86242-325A-48DA-B7C8-92ECE33A1F10}" type="datetime1">
              <a:rPr lang="en-US" smtClean="0"/>
              <a:t>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BA7DF-6A74-4BBC-896F-0354BE2534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7625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363F5-2878-4F5F-AAE8-ACC8AE96BAB1}" type="datetime1">
              <a:rPr lang="en-US" smtClean="0"/>
              <a:t>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BA7DF-6A74-4BBC-896F-0354BE2534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8855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E15DF-5901-422A-AF0A-F2A8AE5188A5}" type="datetime1">
              <a:rPr lang="en-US" smtClean="0"/>
              <a:t>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BA7DF-6A74-4BBC-896F-0354BE2534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8232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029FA-1496-4B30-AE71-B19AEBF79DE6}" type="datetime1">
              <a:rPr lang="en-US" smtClean="0"/>
              <a:t>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91827-5D66-44C4-AA53-6A38FB98C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6739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3E552-07AD-421D-93D9-5FC80A9BC814}" type="datetime1">
              <a:rPr lang="en-US" smtClean="0"/>
              <a:t>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91827-5D66-44C4-AA53-6A38FB98C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0786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DF651-E2BF-4738-874A-D6F834C6B44B}" type="datetime1">
              <a:rPr lang="en-US" smtClean="0"/>
              <a:t>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EDD4B-CDDF-E349-B62D-362DD5DD3E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4794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B9ED9-9504-4884-9B08-A0ADB57ADCFA}" type="datetime1">
              <a:rPr lang="en-US" smtClean="0"/>
              <a:t>1/17/2022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91827-5D66-44C4-AA53-6A38FB98C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9532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8F620-33CC-40EC-A58C-BFA2EF49A705}" type="datetime1">
              <a:rPr lang="en-US" smtClean="0"/>
              <a:t>1/17/2022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91827-5D66-44C4-AA53-6A38FB98C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6288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1B7A8-AF7C-4E9E-ABA9-BC8E6886648E}" type="datetime1">
              <a:rPr lang="en-US" smtClean="0"/>
              <a:t>1/17/2022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91827-5D66-44C4-AA53-6A38FB98C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0607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FF60F-57CB-4571-86D8-BFEF0CDC8818}" type="datetime1">
              <a:rPr lang="en-US" smtClean="0"/>
              <a:t>1/17/2022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91827-5D66-44C4-AA53-6A38FB98C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5119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81621-2DB8-4810-8981-526F1EAD9D98}" type="datetime1">
              <a:rPr lang="en-US" smtClean="0"/>
              <a:t>1/17/2022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91827-5D66-44C4-AA53-6A38FB98C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9763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6283D-60FB-425F-A13F-F1157F7A524F}" type="datetime1">
              <a:rPr lang="en-US" smtClean="0"/>
              <a:t>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BA7DF-6A74-4BBC-896F-0354BE2534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3669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84D17-EC49-437F-AEC1-AA1D7570BF20}" type="datetime1">
              <a:rPr lang="en-US" smtClean="0"/>
              <a:t>1/17/2022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91827-5D66-44C4-AA53-6A38FB98C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1774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2D937-D4F1-446C-866D-ABECD583BCA4}" type="datetime1">
              <a:rPr lang="en-US" smtClean="0"/>
              <a:t>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91827-5D66-44C4-AA53-6A38FB98C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3463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929AE-355B-4CD3-9D93-AF5382CC542E}" type="datetime1">
              <a:rPr lang="en-US" smtClean="0"/>
              <a:t>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91827-5D66-44C4-AA53-6A38FB98C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3306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91827-5D66-44C4-AA53-6A38FB98C5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2974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CD05751-77F2-4464-8B0A-7DEDFF5EBFC1}" type="datetime1">
              <a:rPr lang="en-US" smtClean="0"/>
              <a:t>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91827-5D66-44C4-AA53-6A38FB98C5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7352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374386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243678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616280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133B5116-F2A6-4C22-8F5E-4206C3DDA387}" type="datetime1">
              <a:rPr lang="en-US" smtClean="0"/>
              <a:t>1/17/2022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91827-5D66-44C4-AA53-6A38FB98C5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3689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A8E7815-8595-4E2E-951A-7048AC641046}" type="datetime1">
              <a:rPr lang="en-US" smtClean="0"/>
              <a:t>1/17/2022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91827-5D66-44C4-AA53-6A38FB98C5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2442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2E355CF7-BA50-49A8-B79D-2964EDFB22F7}" type="datetime1">
              <a:rPr lang="en-US" smtClean="0"/>
              <a:t>1/17/2022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91827-5D66-44C4-AA53-6A38FB98C5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0179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CF2D5D38-5048-4C03-B457-F1F0F7C7CBBE}" type="datetime1">
              <a:rPr lang="en-US" smtClean="0"/>
              <a:t>1/17/2022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91827-5D66-44C4-AA53-6A38FB98C5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5442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E90D8-CEE4-4B6C-89C9-165D1444F257}" type="datetime1">
              <a:rPr lang="en-US" smtClean="0"/>
              <a:t>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BA7DF-6A74-4BBC-896F-0354BE2534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1905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26A1FE9B-1016-4C8B-9E92-BCFCDFBE7A4B}" type="datetime1">
              <a:rPr lang="en-US" smtClean="0"/>
              <a:t>1/17/2022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91827-5D66-44C4-AA53-6A38FB98C5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8152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DB3036D3-5D94-45E1-A11A-1C8D9DB32B4E}" type="datetime1">
              <a:rPr lang="en-US" smtClean="0"/>
              <a:t>1/17/2022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91827-5D66-44C4-AA53-6A38FB98C5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3005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4E0CB178-E8CF-45B8-B45E-4BE8D3084E27}" type="datetime1">
              <a:rPr lang="en-US" smtClean="0"/>
              <a:t>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91827-5D66-44C4-AA53-6A38FB98C5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8144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136FDCDC-36FC-49C3-9CE9-F9349F560B05}" type="datetime1">
              <a:rPr lang="en-US" smtClean="0"/>
              <a:t>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91827-5D66-44C4-AA53-6A38FB98C5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4346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0280" y="304800"/>
            <a:ext cx="7489397" cy="1066800"/>
          </a:xfrm>
        </p:spPr>
        <p:txBody>
          <a:bodyPr>
            <a:noAutofit/>
          </a:bodyPr>
          <a:lstStyle>
            <a:lvl1pPr algn="l">
              <a:defRPr sz="28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F63AEA1E-9F20-A841-A7ED-9BE19167CE15}" type="datetime1">
              <a:rPr lang="en-US" smtClean="0"/>
              <a:t>1/17/2022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1C545-715C-4A5F-BD81-8BBEB32D374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09600" y="1905000"/>
            <a:ext cx="10668000" cy="48514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>
                    <a:lumMod val="6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6165056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EDDCD-C8CD-469C-8DB8-DC8BD12D89F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91827-5D66-44C4-AA53-6A38FB98C5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8693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B2872-471F-446C-9BC2-056501431AE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91827-5D66-44C4-AA53-6A38FB98C5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5625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5BC0C-9D07-4EE8-A6EE-9193084CD27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BA7DF-6A74-4BBC-896F-0354BE2534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7266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2814B-C305-4E3F-8DA2-11F5C6655D0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91827-5D66-44C4-AA53-6A38FB98C5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8047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15259-5BF1-40E9-98AF-7D24226BDFB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91827-5D66-44C4-AA53-6A38FB98C5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5645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1505A-F6FF-4B92-AFFC-5ED4EEEAB99C}" type="datetime1">
              <a:rPr lang="en-US" smtClean="0"/>
              <a:t>1/17/2022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BA7DF-6A74-4BBC-896F-0354BE2534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4979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38AAF-F813-4FDC-9D48-3AE5D56F6D1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91827-5D66-44C4-AA53-6A38FB98C5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3166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D0528-C1EC-49AD-8088-38C5479A40B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91827-5D66-44C4-AA53-6A38FB98C5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4670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06686-3D66-42D7-A3D3-5D51A1C107B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91827-5D66-44C4-AA53-6A38FB98C5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7420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4C372-66EF-4B8F-91D8-C61BD0F75DC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91827-5D66-44C4-AA53-6A38FB98C5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2757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27961-88E2-400B-8BBA-F554C115C1B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91827-5D66-44C4-AA53-6A38FB98C5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5121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3406C-DC20-45EF-9F91-C7DF9562009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91827-5D66-44C4-AA53-6A38FB98C5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4174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89BFA-2212-4468-A233-C7ADFC2FD47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91827-5D66-44C4-AA53-6A38FB98C5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0185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E2DAE-3149-4E21-A334-322BD8C8467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91827-5D66-44C4-AA53-6A38FB98C5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4041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B698C-0B45-47E3-B673-2347E10176C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BA7DF-6A74-4BBC-896F-0354BE2534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520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9C0DF-B502-4B84-907F-23814D2061F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91827-5D66-44C4-AA53-6A38FB98C5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719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6A1DF-06E0-44BD-9340-45F086DF26E2}" type="datetime1">
              <a:rPr lang="en-US" smtClean="0"/>
              <a:t>1/17/2022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BA7DF-6A74-4BBC-896F-0354BE2534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0304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E8819-6E5F-4826-97D1-EC51D61245A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91827-5D66-44C4-AA53-6A38FB98C5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4829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B8D2-7B27-45B0-8420-510DB8180FB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91827-5D66-44C4-AA53-6A38FB98C5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2673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892E8-F0BF-4015-ACCA-B434828A17E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91827-5D66-44C4-AA53-6A38FB98C5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1147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1AD80-02AD-40A2-9D4F-F131994E192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91827-5D66-44C4-AA53-6A38FB98C5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0646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0126F-5264-46C1-AB8C-5A4410FA1EC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91827-5D66-44C4-AA53-6A38FB98C5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2212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7F6A8-06CC-4F1E-8256-914E5C826FE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91827-5D66-44C4-AA53-6A38FB98C5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9326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5A458-C380-4C56-8FB3-9DE3E051B84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91827-5D66-44C4-AA53-6A38FB98C5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098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E81EC-E3EF-4837-AA27-F98A376D3FF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91827-5D66-44C4-AA53-6A38FB98C5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001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BEFA7-5121-4F28-BA35-50BC4D679B9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91827-5D66-44C4-AA53-6A38FB98C5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8979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D24BC-7BAA-4AEC-AD39-E9D952C15E7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BA7DF-6A74-4BBC-896F-0354BE2534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3482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AFAE0-A3BC-4E0F-8BBF-72C4CEC1E9F4}" type="datetime1">
              <a:rPr lang="en-US" smtClean="0"/>
              <a:t>1/17/2022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BA7DF-6A74-4BBC-896F-0354BE2534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8570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295EA-18E5-42B6-8FF4-70FAACF3E20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91827-5D66-44C4-AA53-6A38FB98C5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5774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2BE8F-3DF3-4FFD-808E-09E87BE4F16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91827-5D66-44C4-AA53-6A38FB98C5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7953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EE552-3A38-43A7-B57D-A6CE099CC2E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91827-5D66-44C4-AA53-6A38FB98C5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270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455E8-45E7-4EFC-AF17-09CADE2ECAB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91827-5D66-44C4-AA53-6A38FB98C5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1416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2BF0-A381-46F8-A44D-E4E96640FEF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91827-5D66-44C4-AA53-6A38FB98C5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4133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09475-1AC2-4B52-8607-56701A222BB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91827-5D66-44C4-AA53-6A38FB98C5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3105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A53A2-F322-4A6E-838B-E03F09C69EC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91827-5D66-44C4-AA53-6A38FB98C5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7069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D64CA-5D9E-4914-8D66-A1EB1319A69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91827-5D66-44C4-AA53-6A38FB98C5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6618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1EBBC-C236-4D49-818D-6EF691197EB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91827-5D66-44C4-AA53-6A38FB98C5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3636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EA000-4827-46F5-A344-EE4A63DC8D1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91827-5D66-44C4-AA53-6A38FB98C5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6339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37E1A-749A-4AFF-A64D-33A51A5CB793}" type="datetime1">
              <a:rPr lang="en-US" smtClean="0"/>
              <a:t>1/17/2022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BA7DF-6A74-4BBC-896F-0354BE2534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1297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4630B-E48A-45A9-8912-511C017B5A7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BA7DF-6A74-4BBC-896F-0354BE2534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5245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DD8FE-CEF7-4314-B73B-38BDA6B6803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91827-5D66-44C4-AA53-6A38FB98C5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3161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2A3E3-02F3-4F0D-AFD4-5B0C667421B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91827-5D66-44C4-AA53-6A38FB98C5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3555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52262-BF8E-4E27-BA48-14F1D794BFD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91827-5D66-44C4-AA53-6A38FB98C5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0880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FFB13-8F7E-44FC-A270-D15C4BDB5D1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91827-5D66-44C4-AA53-6A38FB98C5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9134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79B3A-5CFD-4F63-9EAB-2EB06072F3F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91827-5D66-44C4-AA53-6A38FB98C5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9988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F998E-4657-412A-A09C-7CA4D8D86BE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91827-5D66-44C4-AA53-6A38FB98C5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7937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D7C0B-EAF1-4DF5-81E0-6C6FFA96C3A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91827-5D66-44C4-AA53-6A38FB98C5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9855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4852F-D43D-437F-810A-A0FD851E64C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91827-5D66-44C4-AA53-6A38FB98C5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0366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77F7B-DC0C-45FD-89CE-49140CE42052}" type="datetime1">
              <a:rPr lang="en-US" smtClean="0"/>
              <a:t>1/17/2022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BA7DF-6A74-4BBC-896F-0354BE2534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7764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AC498-E724-4035-AB0B-6484FF720A9F}" type="datetime1">
              <a:rPr lang="en-US" smtClean="0"/>
              <a:t>1/17/2022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BA7DF-6A74-4BBC-896F-0354BE2534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1604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5838F4-E24C-487D-BD74-75DC5887CCC3}" type="datetime1">
              <a:rPr lang="en-US" smtClean="0"/>
              <a:t>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6BA7DF-6A74-4BBC-896F-0354BE2534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963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1A3894-5624-47FF-91DA-F6F5B718415B}" type="datetime1">
              <a:rPr lang="en-US" smtClean="0"/>
              <a:t>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6BA7DF-6A74-4BBC-896F-0354BE2534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551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77362"/>
            <a:ext cx="1097280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55650"/>
            <a:ext cx="10972801" cy="43705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691827-5D66-44C4-AA53-6A38FB98C5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152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68" r:id="rId1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4850C2-A692-4A69-BF66-B7B9A2444CD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6BA7DF-6A74-4BBC-896F-0354BE2534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818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1624FA-1E97-4B2D-AE19-8B1BB30B7D7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6BA7DF-6A74-4BBC-896F-0354BE2534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15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BD9048-8ABE-44A4-84F7-2B85F9C09F8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6BA7DF-6A74-4BBC-896F-0354BE2534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419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63121E-B264-4026-89CB-37FAAD68650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6BA7DF-6A74-4BBC-896F-0354BE2534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89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Relationship Id="rId4" Type="http://schemas.openxmlformats.org/officeDocument/2006/relationships/slide" Target="slide7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8.emf"/><Relationship Id="rId4" Type="http://schemas.openxmlformats.org/officeDocument/2006/relationships/slide" Target="slide7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8.emf"/><Relationship Id="rId4" Type="http://schemas.openxmlformats.org/officeDocument/2006/relationships/slide" Target="slide7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4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4.xml"/><Relationship Id="rId4" Type="http://schemas.openxmlformats.org/officeDocument/2006/relationships/slide" Target="slide7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8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8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4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4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4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4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4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4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slide" Target="slide69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8.xml"/><Relationship Id="rId6" Type="http://schemas.openxmlformats.org/officeDocument/2006/relationships/slide" Target="slide70.xml"/><Relationship Id="rId5" Type="http://schemas.openxmlformats.org/officeDocument/2006/relationships/image" Target="../media/image28.emf"/><Relationship Id="rId4" Type="http://schemas.openxmlformats.org/officeDocument/2006/relationships/slide" Target="slide7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8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slide" Target="slide67.xml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8.emf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4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8.emf"/><Relationship Id="rId4" Type="http://schemas.openxmlformats.org/officeDocument/2006/relationships/slide" Target="slide6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62.png"/><Relationship Id="rId4" Type="http://schemas.openxmlformats.org/officeDocument/2006/relationships/image" Target="../media/image28.emf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8.emf"/><Relationship Id="rId4" Type="http://schemas.openxmlformats.org/officeDocument/2006/relationships/slide" Target="slide3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9.xml"/><Relationship Id="rId5" Type="http://schemas.openxmlformats.org/officeDocument/2006/relationships/slide" Target="slide26.xml"/><Relationship Id="rId4" Type="http://schemas.openxmlformats.org/officeDocument/2006/relationships/image" Target="../media/image67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9.xml"/><Relationship Id="rId4" Type="http://schemas.openxmlformats.org/officeDocument/2006/relationships/slide" Target="slide48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slide" Target="slide48.xml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9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96035" y="2139901"/>
            <a:ext cx="10952018" cy="1438411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MODUL PEMBELIAN TERUS</a:t>
            </a:r>
          </a:p>
          <a:p>
            <a:r>
              <a:rPr lang="en-US" sz="3600" b="1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SISTEM </a:t>
            </a:r>
            <a:r>
              <a:rPr lang="en-US" sz="3600" b="1" dirty="0" err="1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ePEROLEHAN</a:t>
            </a:r>
            <a:endParaRPr lang="en-US" sz="3600" b="1" dirty="0"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endParaRPr lang="en-US" sz="3600" b="1" dirty="0"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78057" y="3578313"/>
            <a:ext cx="578797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Edisi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Pengguna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Kerajaan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91827-5D66-44C4-AA53-6A38FB98C55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218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10D0659-99AB-4BB9-A590-68A325129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91827-5D66-44C4-AA53-6A38FB98C55F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21742F-CC90-4F36-8F9A-3ED3FA3A46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016"/>
            <a:ext cx="12192000" cy="6807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5538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254" b="987"/>
          <a:stretch/>
        </p:blipFill>
        <p:spPr bwMode="auto">
          <a:xfrm flipH="1">
            <a:off x="1524000" y="-4505"/>
            <a:ext cx="3045196" cy="3468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0000" endA="300" endPos="90000" dir="5400000" sy="-100000" algn="bl" rotWithShape="0"/>
          </a:effectLst>
        </p:spPr>
      </p:pic>
      <p:sp>
        <p:nvSpPr>
          <p:cNvPr id="17" name="Rectangle 16"/>
          <p:cNvSpPr/>
          <p:nvPr/>
        </p:nvSpPr>
        <p:spPr>
          <a:xfrm>
            <a:off x="1524000" y="3361325"/>
            <a:ext cx="4811486" cy="1022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6548246" y="2604086"/>
            <a:ext cx="2830883" cy="526634"/>
          </a:xfrm>
        </p:spPr>
        <p:txBody>
          <a:bodyPr anchor="t" anchorCtr="0">
            <a:noAutofit/>
          </a:bodyPr>
          <a:lstStyle/>
          <a:p>
            <a:pPr algn="l"/>
            <a:r>
              <a:rPr lang="en-US" sz="2800" b="1" dirty="0" err="1">
                <a:latin typeface="Century Gothic" panose="020B0502020202020204" pitchFamily="34" charset="0"/>
                <a:cs typeface="helvetica" panose="020B0604020202020204" pitchFamily="34" charset="0"/>
              </a:rPr>
              <a:t>Pekeliling</a:t>
            </a:r>
            <a:br>
              <a:rPr lang="en-US" sz="2800" b="1" dirty="0">
                <a:latin typeface="Century Gothic" panose="020B0502020202020204" pitchFamily="34" charset="0"/>
                <a:cs typeface="helvetica" panose="020B0604020202020204" pitchFamily="34" charset="0"/>
              </a:rPr>
            </a:br>
            <a:r>
              <a:rPr lang="en-US" sz="2800" b="1" dirty="0">
                <a:latin typeface="Century Gothic" panose="020B0502020202020204" pitchFamily="34" charset="0"/>
                <a:cs typeface="helvetica" panose="020B0604020202020204" pitchFamily="34" charset="0"/>
              </a:rPr>
              <a:t>Modul </a:t>
            </a:r>
            <a:r>
              <a:rPr lang="en-US" sz="2800" b="1" dirty="0" err="1">
                <a:latin typeface="Century Gothic" panose="020B0502020202020204" pitchFamily="34" charset="0"/>
                <a:cs typeface="helvetica" panose="020B0604020202020204" pitchFamily="34" charset="0"/>
              </a:rPr>
              <a:t>Pembelian</a:t>
            </a:r>
            <a:r>
              <a:rPr lang="en-US" sz="2800" b="1" dirty="0">
                <a:latin typeface="Century Gothic" panose="020B0502020202020204" pitchFamily="34" charset="0"/>
                <a:cs typeface="helvetica" panose="020B0604020202020204" pitchFamily="34" charset="0"/>
              </a:rPr>
              <a:t> Terus </a:t>
            </a:r>
            <a:br>
              <a:rPr lang="en-US" sz="2800" b="1" dirty="0">
                <a:latin typeface="Century Gothic" panose="020B0502020202020204" pitchFamily="34" charset="0"/>
                <a:cs typeface="helvetica" panose="020B0604020202020204" pitchFamily="34" charset="0"/>
              </a:rPr>
            </a:br>
            <a:br>
              <a:rPr lang="en-US" sz="2800" b="1" dirty="0">
                <a:latin typeface="Century Gothic" panose="020B0502020202020204" pitchFamily="34" charset="0"/>
                <a:cs typeface="helvetica" panose="020B0604020202020204" pitchFamily="34" charset="0"/>
              </a:rPr>
            </a:br>
            <a:endParaRPr lang="en-US" sz="2800" b="1" dirty="0">
              <a:latin typeface="Century Gothic" panose="020B0502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5372385" y="2604086"/>
            <a:ext cx="1175861" cy="1514474"/>
          </a:xfrm>
          <a:prstGeom prst="ellipse">
            <a:avLst/>
          </a:prstGeom>
          <a:solidFill>
            <a:srgbClr val="0070C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5" name="Picture 10" descr="https://www.mldsolutions.com/uploads/objective-icon.png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8260" y="2816329"/>
            <a:ext cx="813426" cy="1089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44B81-B866-4602-900E-C279E5039DE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2594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39B57A-36FD-44B0-B0A6-44305F5D7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4BC642-6C68-4779-B010-D8E94E8C95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531466-99E8-4432-89F4-93D22339E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91827-5D66-44C4-AA53-6A38FB98C55F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D4FA3C0-AF6C-4E86-92F9-5FD9C29F62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60"/>
            <a:ext cx="12192000" cy="6850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0195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254" b="987"/>
          <a:stretch/>
        </p:blipFill>
        <p:spPr bwMode="auto">
          <a:xfrm flipH="1">
            <a:off x="1524000" y="-4505"/>
            <a:ext cx="3045196" cy="3468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0000" endA="300" endPos="90000" dir="5400000" sy="-100000" algn="bl" rotWithShape="0"/>
          </a:effectLst>
        </p:spPr>
      </p:pic>
      <p:sp>
        <p:nvSpPr>
          <p:cNvPr id="17" name="Rectangle 16"/>
          <p:cNvSpPr/>
          <p:nvPr/>
        </p:nvSpPr>
        <p:spPr>
          <a:xfrm>
            <a:off x="1524000" y="3361325"/>
            <a:ext cx="4811486" cy="1022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6548246" y="2677220"/>
            <a:ext cx="4119754" cy="526634"/>
          </a:xfrm>
        </p:spPr>
        <p:txBody>
          <a:bodyPr anchor="t" anchorCtr="0">
            <a:noAutofit/>
          </a:bodyPr>
          <a:lstStyle/>
          <a:p>
            <a:pPr algn="l"/>
            <a:r>
              <a:rPr lang="en-US" sz="2800" b="1" dirty="0" err="1">
                <a:latin typeface="Century Gothic" panose="020B0502020202020204" pitchFamily="34" charset="0"/>
                <a:cs typeface="helvetica" panose="020B0604020202020204" pitchFamily="34" charset="0"/>
              </a:rPr>
              <a:t>Peranan-peranan</a:t>
            </a:r>
            <a:br>
              <a:rPr lang="en-US" sz="2800" b="1" dirty="0">
                <a:latin typeface="Century Gothic" panose="020B0502020202020204" pitchFamily="34" charset="0"/>
                <a:cs typeface="helvetica" panose="020B0604020202020204" pitchFamily="34" charset="0"/>
              </a:rPr>
            </a:br>
            <a:r>
              <a:rPr lang="en-US" sz="2800" b="1" dirty="0">
                <a:latin typeface="Century Gothic" panose="020B0502020202020204" pitchFamily="34" charset="0"/>
                <a:cs typeface="helvetica" panose="020B0604020202020204" pitchFamily="34" charset="0"/>
              </a:rPr>
              <a:t>Modul </a:t>
            </a:r>
            <a:r>
              <a:rPr lang="en-US" sz="2800" b="1" dirty="0" err="1">
                <a:latin typeface="Century Gothic" panose="020B0502020202020204" pitchFamily="34" charset="0"/>
                <a:cs typeface="helvetica" panose="020B0604020202020204" pitchFamily="34" charset="0"/>
              </a:rPr>
              <a:t>Pembelian</a:t>
            </a:r>
            <a:r>
              <a:rPr lang="en-US" sz="2800" b="1" dirty="0">
                <a:latin typeface="Century Gothic" panose="020B0502020202020204" pitchFamily="34" charset="0"/>
                <a:cs typeface="helvetica" panose="020B0604020202020204" pitchFamily="34" charset="0"/>
              </a:rPr>
              <a:t> Terus</a:t>
            </a:r>
            <a:br>
              <a:rPr lang="en-US" sz="2800" b="1" dirty="0">
                <a:latin typeface="Century Gothic" panose="020B0502020202020204" pitchFamily="34" charset="0"/>
                <a:cs typeface="helvetica" panose="020B0604020202020204" pitchFamily="34" charset="0"/>
              </a:rPr>
            </a:br>
            <a:br>
              <a:rPr lang="en-US" sz="2800" b="1" dirty="0">
                <a:latin typeface="Century Gothic" panose="020B0502020202020204" pitchFamily="34" charset="0"/>
                <a:cs typeface="helvetica" panose="020B0604020202020204" pitchFamily="34" charset="0"/>
              </a:rPr>
            </a:br>
            <a:endParaRPr lang="en-US" sz="2800" b="1" dirty="0">
              <a:latin typeface="Century Gothic" panose="020B0502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5372385" y="2604086"/>
            <a:ext cx="1175861" cy="1514474"/>
          </a:xfrm>
          <a:prstGeom prst="ellipse">
            <a:avLst/>
          </a:prstGeom>
          <a:solidFill>
            <a:srgbClr val="0070C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5" name="Picture 10" descr="https://www.mldsolutions.com/uploads/objective-icon.png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8260" y="2816329"/>
            <a:ext cx="813426" cy="1089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44B81-B866-4602-900E-C279E5039DE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5517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E4FA3-34E1-4458-888A-7B484D0A6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AF3E76-9243-4E41-8412-0DA2D939BE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09D2C3-555A-44AF-967F-B38EE9A1A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91827-5D66-44C4-AA53-6A38FB98C55F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B55507F-8D1B-42C5-B95C-22603720C9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545"/>
            <a:ext cx="12192000" cy="683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5659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717DB-9820-43E3-B29F-A6D221F32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8F8272-64D6-4468-A5A9-6080E93525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F2EA27-52EF-4E29-AC42-A77B4AA31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91827-5D66-44C4-AA53-6A38FB98C55F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8F02BE-4AB9-4ADE-9C0D-E69A3414BE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6" y="0"/>
            <a:ext cx="121755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6566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FEF290-1239-4916-948B-56C28A7E4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2C492B-06CC-497B-8679-0CA2D7058F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084D35-E284-4599-A479-3388F0E52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91827-5D66-44C4-AA53-6A38FB98C55F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3DCC302-DA9D-4A95-84A5-1BE0E694C3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7" y="0"/>
            <a:ext cx="121740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3685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2500C6-0F72-430D-80A8-7AC42B8ED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88D6DB-0589-4E30-AE18-199A241448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72FDCF-F3C3-465F-A26B-615BD4887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91827-5D66-44C4-AA53-6A38FB98C55F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F6BA1B6-7ED6-40EC-9BF0-A1F6C891C7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106"/>
            <a:ext cx="12192000" cy="6807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0745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0DCC1D-3556-403C-B12C-B9499E0E9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C48333-A236-40A2-8A32-635FB3CC06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E29BE0-BC86-4B1B-A8C9-ABBBF291D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91827-5D66-44C4-AA53-6A38FB98C55F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41F39B9-9C2F-47B2-B7AA-38C5CFA5A3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3" y="0"/>
            <a:ext cx="121708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6849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973F4-FC81-4097-8F71-8E5E4C8E5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930530-1B4C-4341-BD50-48745AC685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FFE427-7A69-4F56-A142-684B74E10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91827-5D66-44C4-AA53-6A38FB98C55F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926DD50-4443-4B66-987A-859DD07695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663"/>
            <a:ext cx="12192000" cy="6804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5394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254" b="987"/>
          <a:stretch/>
        </p:blipFill>
        <p:spPr bwMode="auto">
          <a:xfrm flipH="1">
            <a:off x="1524000" y="-4505"/>
            <a:ext cx="3045196" cy="3468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0000" endA="300" endPos="90000" dir="5400000" sy="-100000" algn="bl" rotWithShape="0"/>
          </a:effectLst>
        </p:spPr>
      </p:pic>
      <p:sp>
        <p:nvSpPr>
          <p:cNvPr id="17" name="Rectangle 16"/>
          <p:cNvSpPr/>
          <p:nvPr/>
        </p:nvSpPr>
        <p:spPr>
          <a:xfrm>
            <a:off x="1524000" y="3361325"/>
            <a:ext cx="4811486" cy="1022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6548246" y="3060927"/>
            <a:ext cx="2830883" cy="526634"/>
          </a:xfrm>
        </p:spPr>
        <p:txBody>
          <a:bodyPr anchor="t" anchorCtr="0">
            <a:noAutofit/>
          </a:bodyPr>
          <a:lstStyle/>
          <a:p>
            <a:pPr algn="l"/>
            <a:r>
              <a:rPr lang="en-US" sz="3200" b="1" dirty="0" err="1">
                <a:latin typeface="Century Gothic" panose="020B0502020202020204" pitchFamily="34" charset="0"/>
                <a:ea typeface="Arial Unicode MS" panose="020B0604020202020204" pitchFamily="34" charset="-128"/>
                <a:cs typeface="helvetica" panose="020B0604020202020204" pitchFamily="34" charset="0"/>
              </a:rPr>
              <a:t>Objektif</a:t>
            </a:r>
            <a:r>
              <a:rPr lang="en-US" sz="3200" b="1" dirty="0">
                <a:latin typeface="Century Gothic" panose="020B0502020202020204" pitchFamily="34" charset="0"/>
                <a:ea typeface="Arial Unicode MS" panose="020B0604020202020204" pitchFamily="34" charset="-128"/>
                <a:cs typeface="helvetica" panose="020B0604020202020204" pitchFamily="34" charset="0"/>
              </a:rPr>
              <a:t> </a:t>
            </a:r>
            <a:r>
              <a:rPr lang="en-US" sz="3200" b="1" dirty="0" err="1">
                <a:latin typeface="Century Gothic" panose="020B0502020202020204" pitchFamily="34" charset="0"/>
                <a:ea typeface="Arial Unicode MS" panose="020B0604020202020204" pitchFamily="34" charset="-128"/>
                <a:cs typeface="helvetica" panose="020B0604020202020204" pitchFamily="34" charset="0"/>
              </a:rPr>
              <a:t>Taklimat</a:t>
            </a:r>
            <a:endParaRPr lang="en-US" sz="2800" b="1" dirty="0">
              <a:latin typeface="Century Gothic" panose="020B0502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5372385" y="2604086"/>
            <a:ext cx="1175861" cy="1514474"/>
          </a:xfrm>
          <a:prstGeom prst="ellipse">
            <a:avLst/>
          </a:prstGeom>
          <a:solidFill>
            <a:srgbClr val="0070C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5" name="Picture 10" descr="https://www.mldsolutions.com/uploads/objective-icon.png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8260" y="2816329"/>
            <a:ext cx="813426" cy="1089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44B81-B866-4602-900E-C279E5039DE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205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254" b="987"/>
          <a:stretch/>
        </p:blipFill>
        <p:spPr bwMode="auto">
          <a:xfrm flipH="1">
            <a:off x="1524000" y="-20136"/>
            <a:ext cx="3045196" cy="3468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0000" endA="300" endPos="90000" dir="5400000" sy="-100000" algn="bl" rotWithShape="0"/>
          </a:effectLst>
        </p:spPr>
      </p:pic>
      <p:sp>
        <p:nvSpPr>
          <p:cNvPr id="10" name="Rectangle 9"/>
          <p:cNvSpPr/>
          <p:nvPr/>
        </p:nvSpPr>
        <p:spPr>
          <a:xfrm>
            <a:off x="1524000" y="3361325"/>
            <a:ext cx="4811486" cy="1022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6548246" y="3060927"/>
            <a:ext cx="3303327" cy="526634"/>
          </a:xfrm>
        </p:spPr>
        <p:txBody>
          <a:bodyPr anchor="t" anchorCtr="0">
            <a:noAutofit/>
          </a:bodyPr>
          <a:lstStyle/>
          <a:p>
            <a:pPr algn="l"/>
            <a:r>
              <a:rPr lang="en-US" sz="3200" b="1" dirty="0" err="1">
                <a:latin typeface="Century Gothic" panose="020B0502020202020204" pitchFamily="34" charset="0"/>
                <a:ea typeface="Arial Unicode MS" panose="020B0604020202020204" pitchFamily="34" charset="-128"/>
                <a:cs typeface="helvetica" panose="020B0604020202020204" pitchFamily="34" charset="0"/>
              </a:rPr>
              <a:t>Aliran</a:t>
            </a:r>
            <a:r>
              <a:rPr lang="en-US" sz="3200" b="1" dirty="0">
                <a:latin typeface="Century Gothic" panose="020B0502020202020204" pitchFamily="34" charset="0"/>
                <a:ea typeface="Arial Unicode MS" panose="020B0604020202020204" pitchFamily="34" charset="-128"/>
                <a:cs typeface="helvetica" panose="020B0604020202020204" pitchFamily="34" charset="0"/>
              </a:rPr>
              <a:t> Proses</a:t>
            </a:r>
            <a:br>
              <a:rPr lang="en-US" sz="3200" b="1" dirty="0">
                <a:latin typeface="Century Gothic" panose="020B0502020202020204" pitchFamily="34" charset="0"/>
                <a:ea typeface="Arial Unicode MS" panose="020B0604020202020204" pitchFamily="34" charset="-128"/>
                <a:cs typeface="helvetica" panose="020B0604020202020204" pitchFamily="34" charset="0"/>
              </a:rPr>
            </a:br>
            <a:endParaRPr lang="en-US" sz="2800" b="1" dirty="0">
              <a:latin typeface="Century Gothic" panose="020B0502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5266005" y="2604086"/>
            <a:ext cx="1175861" cy="1514474"/>
          </a:xfrm>
          <a:prstGeom prst="ellipse">
            <a:avLst/>
          </a:prstGeom>
          <a:solidFill>
            <a:srgbClr val="0070C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12" descr="http://onecalldesign.com/wp-content/uploads/2013/10/one-call-design-creative-process-flow-icon4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22" t="22802" r="6007" b="18532"/>
          <a:stretch/>
        </p:blipFill>
        <p:spPr bwMode="auto">
          <a:xfrm>
            <a:off x="5455815" y="2755816"/>
            <a:ext cx="806044" cy="1199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44B81-B866-4602-900E-C279E5039DE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5198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Diagram 20"/>
          <p:cNvGraphicFramePr/>
          <p:nvPr/>
        </p:nvGraphicFramePr>
        <p:xfrm>
          <a:off x="259644" y="862823"/>
          <a:ext cx="3589861" cy="59455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>
          <a:xfrm>
            <a:off x="0" y="6589329"/>
            <a:ext cx="2844800" cy="365125"/>
          </a:xfrm>
        </p:spPr>
        <p:txBody>
          <a:bodyPr/>
          <a:lstStyle/>
          <a:p>
            <a:fld id="{C4691827-5D66-44C4-AA53-6A38FB98C55F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3849504" y="929612"/>
            <a:ext cx="469233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Carian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Katalog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Pelawaan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Tawaran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Harga  (SQ)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849505" y="2538259"/>
            <a:ext cx="210506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Pengesahan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Nota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Minta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899851" y="3163582"/>
            <a:ext cx="427771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Cipta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serah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Permintaan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Pembelian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(PR)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899850" y="3723084"/>
            <a:ext cx="725261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Kelulusan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Permintaan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Pembelian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jana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Pesanan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Kerajaan (PO)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763994" y="4289818"/>
            <a:ext cx="50008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Sah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Pesanan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Kerajaan,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laksana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Pembekalan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Perkhidmatan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 &amp; Jana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Pesanan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Penghantaran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(DO)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871489" y="5028482"/>
            <a:ext cx="774418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Jana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Nota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Penerimaan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(FRN)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&amp;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Penarafan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Prestasi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Pembekal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899850" y="5887488"/>
            <a:ext cx="116891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Cipta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Invois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899850" y="6464114"/>
            <a:ext cx="231345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Arahan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Padanan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Bayaran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858436" y="5441382"/>
            <a:ext cx="68045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Sahkan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Nota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Penerimaan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Penarafan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prestasi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pembekal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-728867" y="-23715"/>
            <a:ext cx="125370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Modul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Pembelian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Terus</a:t>
            </a:r>
          </a:p>
        </p:txBody>
      </p:sp>
      <p:sp>
        <p:nvSpPr>
          <p:cNvPr id="34" name="Rectangle 33"/>
          <p:cNvSpPr/>
          <p:nvPr/>
        </p:nvSpPr>
        <p:spPr>
          <a:xfrm>
            <a:off x="3899850" y="1360499"/>
            <a:ext cx="240892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Penyerahan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Tawaran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Harga</a:t>
            </a:r>
          </a:p>
        </p:txBody>
      </p:sp>
      <p:sp>
        <p:nvSpPr>
          <p:cNvPr id="35" name="Rectangle 34"/>
          <p:cNvSpPr/>
          <p:nvPr/>
        </p:nvSpPr>
        <p:spPr>
          <a:xfrm>
            <a:off x="3849505" y="2066824"/>
            <a:ext cx="19944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Cipta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Nota Minta (RN)</a:t>
            </a:r>
          </a:p>
        </p:txBody>
      </p:sp>
      <p:sp>
        <p:nvSpPr>
          <p:cNvPr id="2" name="Right Brace 1">
            <a:extLst>
              <a:ext uri="{FF2B5EF4-FFF2-40B4-BE49-F238E27FC236}">
                <a16:creationId xmlns:a16="http://schemas.microsoft.com/office/drawing/2014/main" id="{973D5DE2-00FB-46B3-875C-A98FD0FB3CC4}"/>
              </a:ext>
            </a:extLst>
          </p:cNvPr>
          <p:cNvSpPr/>
          <p:nvPr/>
        </p:nvSpPr>
        <p:spPr>
          <a:xfrm>
            <a:off x="8973015" y="929612"/>
            <a:ext cx="408878" cy="1984573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3" name="Right Brace 2">
            <a:extLst>
              <a:ext uri="{FF2B5EF4-FFF2-40B4-BE49-F238E27FC236}">
                <a16:creationId xmlns:a16="http://schemas.microsoft.com/office/drawing/2014/main" id="{F4AC3F59-B539-4523-B34F-F980591E0E72}"/>
              </a:ext>
            </a:extLst>
          </p:cNvPr>
          <p:cNvSpPr/>
          <p:nvPr/>
        </p:nvSpPr>
        <p:spPr>
          <a:xfrm>
            <a:off x="8973015" y="3163582"/>
            <a:ext cx="408878" cy="3425747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1D07FC4-3249-428F-B4F0-6E531BB30293}"/>
              </a:ext>
            </a:extLst>
          </p:cNvPr>
          <p:cNvSpPr txBox="1"/>
          <p:nvPr/>
        </p:nvSpPr>
        <p:spPr>
          <a:xfrm>
            <a:off x="9753600" y="1668276"/>
            <a:ext cx="20545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Modul </a:t>
            </a:r>
            <a:r>
              <a:rPr lang="en-US" b="1" dirty="0" err="1">
                <a:solidFill>
                  <a:srgbClr val="FF0000"/>
                </a:solidFill>
              </a:rPr>
              <a:t>Pembelian</a:t>
            </a:r>
            <a:r>
              <a:rPr lang="en-US" b="1" dirty="0">
                <a:solidFill>
                  <a:srgbClr val="FF0000"/>
                </a:solidFill>
              </a:rPr>
              <a:t> Terus</a:t>
            </a:r>
            <a:endParaRPr lang="en-MY" b="1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990192-3C44-4CC8-873D-892FD54327C7}"/>
              </a:ext>
            </a:extLst>
          </p:cNvPr>
          <p:cNvSpPr txBox="1"/>
          <p:nvPr/>
        </p:nvSpPr>
        <p:spPr>
          <a:xfrm>
            <a:off x="9787001" y="4628372"/>
            <a:ext cx="2237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Modul </a:t>
            </a:r>
            <a:r>
              <a:rPr lang="en-US" b="1" dirty="0" err="1"/>
              <a:t>Pemenuhan</a:t>
            </a:r>
            <a:endParaRPr lang="en-MY" b="1" dirty="0"/>
          </a:p>
        </p:txBody>
      </p:sp>
    </p:spTree>
    <p:extLst>
      <p:ext uri="{BB962C8B-B14F-4D97-AF65-F5344CB8AC3E}">
        <p14:creationId xmlns:p14="http://schemas.microsoft.com/office/powerpoint/2010/main" val="8491532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lide Number Placeholder 3"/>
          <p:cNvSpPr txBox="1">
            <a:spLocks/>
          </p:cNvSpPr>
          <p:nvPr/>
        </p:nvSpPr>
        <p:spPr>
          <a:xfrm>
            <a:off x="8077200" y="67976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B542BF89-BCBB-4592-859C-15B0F92998DD}" type="slidenum">
              <a:rPr lang="en-MY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22</a:t>
            </a:fld>
            <a:endParaRPr lang="en-MY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8" name="Rounded Rectangle 47">
            <a:hlinkClick r:id="" action="ppaction://noaction"/>
          </p:cNvPr>
          <p:cNvSpPr/>
          <p:nvPr/>
        </p:nvSpPr>
        <p:spPr bwMode="auto">
          <a:xfrm>
            <a:off x="4876662" y="2514601"/>
            <a:ext cx="1827794" cy="1524000"/>
          </a:xfrm>
          <a:prstGeom prst="roundRect">
            <a:avLst>
              <a:gd name="adj" fmla="val 10000"/>
            </a:avLst>
          </a:prstGeom>
          <a:noFill/>
          <a:ln w="9525" cap="flat" cmpd="sng" algn="ctr">
            <a:solidFill>
              <a:srgbClr val="4E8542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/>
          <a:lstStyle/>
          <a:p>
            <a:pPr algn="ctr">
              <a:defRPr/>
            </a:pPr>
            <a:r>
              <a:rPr lang="en-US" sz="1200" b="1" kern="0" dirty="0">
                <a:latin typeface="Arial" panose="020B0604020202020204" pitchFamily="34" charset="0"/>
                <a:cs typeface="Arial" panose="020B0604020202020204" pitchFamily="34" charset="0"/>
              </a:rPr>
              <a:t>Nota </a:t>
            </a:r>
            <a:r>
              <a:rPr lang="en-US" sz="1200" b="1" kern="0" dirty="0" err="1">
                <a:latin typeface="Arial" panose="020B0604020202020204" pitchFamily="34" charset="0"/>
                <a:cs typeface="Arial" panose="020B0604020202020204" pitchFamily="34" charset="0"/>
              </a:rPr>
              <a:t>Minta</a:t>
            </a:r>
            <a:r>
              <a:rPr lang="en-US" sz="1200" b="1" kern="0" dirty="0">
                <a:latin typeface="Arial" panose="020B0604020202020204" pitchFamily="34" charset="0"/>
                <a:cs typeface="Arial" panose="020B0604020202020204" pitchFamily="34" charset="0"/>
              </a:rPr>
              <a:t> (RN)</a:t>
            </a:r>
          </a:p>
          <a:p>
            <a:pPr algn="ctr">
              <a:defRPr/>
            </a:pPr>
            <a:endParaRPr lang="en-US" sz="12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9863" indent="-169863">
              <a:buFont typeface="Arial" pitchFamily="34" charset="0"/>
              <a:buChar char="•"/>
              <a:defRPr/>
            </a:pPr>
            <a:r>
              <a:rPr lang="en-US" sz="1200" kern="0" dirty="0" err="1">
                <a:latin typeface="Arial" panose="020B0604020202020204" pitchFamily="34" charset="0"/>
                <a:cs typeface="Arial" panose="020B0604020202020204" pitchFamily="34" charset="0"/>
              </a:rPr>
              <a:t>Peminta</a:t>
            </a:r>
            <a:endParaRPr lang="en-US" sz="12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9863" indent="-169863">
              <a:buFont typeface="Arial" pitchFamily="34" charset="0"/>
              <a:buChar char="•"/>
              <a:defRPr/>
            </a:pPr>
            <a:r>
              <a:rPr lang="en-US" sz="1200" kern="0" dirty="0" err="1">
                <a:latin typeface="Arial" panose="020B0604020202020204" pitchFamily="34" charset="0"/>
                <a:cs typeface="Arial" panose="020B0604020202020204" pitchFamily="34" charset="0"/>
              </a:rPr>
              <a:t>Pelulus</a:t>
            </a:r>
            <a:r>
              <a:rPr lang="en-US" sz="1200" kern="0" dirty="0">
                <a:latin typeface="Arial" panose="020B0604020202020204" pitchFamily="34" charset="0"/>
                <a:cs typeface="Arial" panose="020B0604020202020204" pitchFamily="34" charset="0"/>
              </a:rPr>
              <a:t> Nota </a:t>
            </a:r>
            <a:r>
              <a:rPr lang="en-US" sz="1200" kern="0" dirty="0" err="1">
                <a:latin typeface="Arial" panose="020B0604020202020204" pitchFamily="34" charset="0"/>
                <a:cs typeface="Arial" panose="020B0604020202020204" pitchFamily="34" charset="0"/>
              </a:rPr>
              <a:t>Minta</a:t>
            </a:r>
            <a:endParaRPr lang="en-US" sz="12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1200" kern="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</a:p>
        </p:txBody>
      </p:sp>
      <p:sp>
        <p:nvSpPr>
          <p:cNvPr id="67" name="Slide Number Placeholder 3"/>
          <p:cNvSpPr txBox="1">
            <a:spLocks/>
          </p:cNvSpPr>
          <p:nvPr/>
        </p:nvSpPr>
        <p:spPr>
          <a:xfrm>
            <a:off x="8382000" y="61880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MY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524000" y="0"/>
            <a:ext cx="9144000" cy="542260"/>
          </a:xfrm>
          <a:prstGeom prst="rect">
            <a:avLst/>
          </a:prstGeom>
          <a:solidFill>
            <a:srgbClr val="34C8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PROSES PEMBELIAN TERUS</a:t>
            </a:r>
          </a:p>
        </p:txBody>
      </p:sp>
      <p:sp>
        <p:nvSpPr>
          <p:cNvPr id="12" name="Rounded Rectangle 11"/>
          <p:cNvSpPr/>
          <p:nvPr/>
        </p:nvSpPr>
        <p:spPr bwMode="auto">
          <a:xfrm>
            <a:off x="7237858" y="892246"/>
            <a:ext cx="1753742" cy="1469954"/>
          </a:xfrm>
          <a:prstGeom prst="roundRect">
            <a:avLst>
              <a:gd name="adj" fmla="val 10000"/>
            </a:avLst>
          </a:prstGeom>
          <a:solidFill>
            <a:schemeClr val="bg1"/>
          </a:solidFill>
          <a:ln w="6350">
            <a:solidFill>
              <a:schemeClr val="tx1"/>
            </a:solidFill>
          </a:ln>
          <a:effectLst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Surat </a:t>
            </a:r>
            <a:r>
              <a:rPr lang="en-US" sz="1400" b="1" dirty="0" err="1">
                <a:solidFill>
                  <a:schemeClr val="tx1"/>
                </a:solidFill>
              </a:rPr>
              <a:t>Setuju</a:t>
            </a:r>
            <a:r>
              <a:rPr lang="en-US" sz="1400" b="1" dirty="0">
                <a:solidFill>
                  <a:schemeClr val="tx1"/>
                </a:solidFill>
              </a:rPr>
              <a:t> </a:t>
            </a:r>
            <a:r>
              <a:rPr lang="en-US" sz="1400" b="1" dirty="0" err="1">
                <a:solidFill>
                  <a:schemeClr val="tx1"/>
                </a:solidFill>
              </a:rPr>
              <a:t>Terima</a:t>
            </a:r>
            <a:endParaRPr lang="en-US" sz="1400" b="1" dirty="0">
              <a:solidFill>
                <a:schemeClr val="tx1"/>
              </a:solidFill>
            </a:endParaRPr>
          </a:p>
          <a:p>
            <a:pPr algn="ctr"/>
            <a:r>
              <a:rPr lang="en-US" sz="1400" b="1" dirty="0">
                <a:solidFill>
                  <a:schemeClr val="tx1"/>
                </a:solidFill>
              </a:rPr>
              <a:t>(LOA)</a:t>
            </a:r>
          </a:p>
          <a:p>
            <a:pPr algn="ctr"/>
            <a:endParaRPr lang="en-US" sz="1400" b="1" dirty="0">
              <a:solidFill>
                <a:schemeClr val="tx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err="1">
                <a:solidFill>
                  <a:schemeClr val="tx1"/>
                </a:solidFill>
              </a:rPr>
              <a:t>Urusetia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7237857" y="4343400"/>
            <a:ext cx="1753742" cy="1469954"/>
          </a:xfrm>
          <a:prstGeom prst="roundRect">
            <a:avLst>
              <a:gd name="adj" fmla="val 10000"/>
            </a:avLst>
          </a:prstGeom>
          <a:solidFill>
            <a:schemeClr val="bg1"/>
          </a:solidFill>
          <a:ln w="6350">
            <a:solidFill>
              <a:schemeClr val="tx1"/>
            </a:solidFill>
          </a:ln>
          <a:effectLst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1400" b="1" dirty="0" err="1">
                <a:solidFill>
                  <a:schemeClr val="tx1"/>
                </a:solidFill>
              </a:rPr>
              <a:t>Permintaan</a:t>
            </a:r>
            <a:r>
              <a:rPr lang="en-US" sz="1400" b="1" dirty="0">
                <a:solidFill>
                  <a:schemeClr val="tx1"/>
                </a:solidFill>
              </a:rPr>
              <a:t> </a:t>
            </a:r>
            <a:r>
              <a:rPr lang="en-US" sz="1400" b="1" dirty="0" err="1">
                <a:solidFill>
                  <a:schemeClr val="tx1"/>
                </a:solidFill>
              </a:rPr>
              <a:t>Pembelian</a:t>
            </a:r>
            <a:r>
              <a:rPr lang="en-US" sz="1400" b="1" dirty="0">
                <a:solidFill>
                  <a:schemeClr val="tx1"/>
                </a:solidFill>
              </a:rPr>
              <a:t> (PR)</a:t>
            </a:r>
          </a:p>
          <a:p>
            <a:pPr algn="ctr"/>
            <a:endParaRPr lang="en-US" sz="1400" b="1" u="sng" dirty="0">
              <a:solidFill>
                <a:schemeClr val="tx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err="1">
                <a:solidFill>
                  <a:schemeClr val="tx1"/>
                </a:solidFill>
              </a:rPr>
              <a:t>Peminta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5" name="Flowchart: Decision 14"/>
          <p:cNvSpPr/>
          <p:nvPr/>
        </p:nvSpPr>
        <p:spPr>
          <a:xfrm>
            <a:off x="7237857" y="2744689"/>
            <a:ext cx="1753743" cy="1062335"/>
          </a:xfrm>
          <a:prstGeom prst="flowChartDecision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Bermasa</a:t>
            </a:r>
            <a:endParaRPr lang="en-US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070465" y="2511624"/>
            <a:ext cx="4042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 </a:t>
            </a:r>
            <a:r>
              <a:rPr lang="en-US" sz="1400" b="1" i="1" dirty="0" err="1"/>
              <a:t>ya</a:t>
            </a:r>
            <a:endParaRPr lang="en-MY" sz="1400" b="1" i="1" dirty="0"/>
          </a:p>
        </p:txBody>
      </p:sp>
      <p:sp>
        <p:nvSpPr>
          <p:cNvPr id="17" name="TextBox 16"/>
          <p:cNvSpPr txBox="1"/>
          <p:nvPr/>
        </p:nvSpPr>
        <p:spPr>
          <a:xfrm>
            <a:off x="8109398" y="3962401"/>
            <a:ext cx="5677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err="1"/>
              <a:t>tidak</a:t>
            </a:r>
            <a:endParaRPr lang="en-MY" sz="1400" b="1" i="1" dirty="0"/>
          </a:p>
        </p:txBody>
      </p:sp>
      <p:cxnSp>
        <p:nvCxnSpPr>
          <p:cNvPr id="6" name="Straight Arrow Connector 5"/>
          <p:cNvCxnSpPr>
            <a:stCxn id="48" idx="3"/>
            <a:endCxn id="15" idx="1"/>
          </p:cNvCxnSpPr>
          <p:nvPr/>
        </p:nvCxnSpPr>
        <p:spPr>
          <a:xfrm flipV="1">
            <a:off x="6704456" y="3275857"/>
            <a:ext cx="533400" cy="74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ounded Rectangle 24">
            <a:hlinkClick r:id="" action="ppaction://noaction"/>
          </p:cNvPr>
          <p:cNvSpPr/>
          <p:nvPr/>
        </p:nvSpPr>
        <p:spPr bwMode="auto">
          <a:xfrm>
            <a:off x="1846385" y="2524127"/>
            <a:ext cx="2419671" cy="1524000"/>
          </a:xfrm>
          <a:prstGeom prst="roundRect">
            <a:avLst>
              <a:gd name="adj" fmla="val 10000"/>
            </a:avLst>
          </a:prstGeom>
          <a:noFill/>
          <a:ln w="9525" cap="flat" cmpd="sng" algn="ctr">
            <a:solidFill>
              <a:srgbClr val="4E8542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/>
          <a:lstStyle/>
          <a:p>
            <a:pPr algn="ctr">
              <a:defRPr/>
            </a:pPr>
            <a:r>
              <a:rPr lang="en-US" sz="1200" b="1" kern="0" dirty="0" err="1">
                <a:latin typeface="Arial" panose="020B0604020202020204" pitchFamily="34" charset="0"/>
                <a:cs typeface="Arial" panose="020B0604020202020204" pitchFamily="34" charset="0"/>
              </a:rPr>
              <a:t>Kajian</a:t>
            </a:r>
            <a:r>
              <a:rPr lang="en-US" sz="1200" b="1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kern="0" dirty="0" err="1">
                <a:latin typeface="Arial" panose="020B0604020202020204" pitchFamily="34" charset="0"/>
                <a:cs typeface="Arial" panose="020B0604020202020204" pitchFamily="34" charset="0"/>
              </a:rPr>
              <a:t>Pasaran</a:t>
            </a:r>
            <a:endParaRPr lang="en-US" sz="1200" b="1" u="sng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en-US" sz="12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9863" indent="-169863">
              <a:buFont typeface="Arial" pitchFamily="34" charset="0"/>
              <a:buChar char="•"/>
              <a:defRPr/>
            </a:pPr>
            <a:r>
              <a:rPr lang="en-US" sz="1200" kern="0" dirty="0" err="1">
                <a:latin typeface="Arial" panose="020B0604020202020204" pitchFamily="34" charset="0"/>
                <a:cs typeface="Arial" panose="020B0604020202020204" pitchFamily="34" charset="0"/>
              </a:rPr>
              <a:t>Peminta</a:t>
            </a:r>
            <a:endParaRPr lang="en-US" sz="12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1200" kern="0" dirty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US" sz="1200" kern="0" dirty="0" err="1">
                <a:latin typeface="Arial" panose="020B0604020202020204" pitchFamily="34" charset="0"/>
                <a:cs typeface="Arial" panose="020B0604020202020204" pitchFamily="34" charset="0"/>
              </a:rPr>
              <a:t>kaedah</a:t>
            </a:r>
            <a:r>
              <a:rPr lang="en-US" sz="12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kern="0" dirty="0" err="1">
                <a:latin typeface="Arial" panose="020B0604020202020204" pitchFamily="34" charset="0"/>
                <a:cs typeface="Arial" panose="020B0604020202020204" pitchFamily="34" charset="0"/>
              </a:rPr>
              <a:t>kajian</a:t>
            </a:r>
            <a:r>
              <a:rPr lang="en-US" sz="12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kern="0" dirty="0" err="1">
                <a:latin typeface="Arial" panose="020B0604020202020204" pitchFamily="34" charset="0"/>
                <a:cs typeface="Arial" panose="020B0604020202020204" pitchFamily="34" charset="0"/>
              </a:rPr>
              <a:t>pasaran</a:t>
            </a:r>
            <a:endParaRPr lang="en-US" sz="12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AutoNum type="arabicParenR"/>
              <a:defRPr/>
            </a:pPr>
            <a:r>
              <a:rPr lang="en-US" sz="1200" kern="0" dirty="0" err="1">
                <a:latin typeface="Arial" panose="020B0604020202020204" pitchFamily="34" charset="0"/>
                <a:cs typeface="Arial" panose="020B0604020202020204" pitchFamily="34" charset="0"/>
              </a:rPr>
              <a:t>Pemilihan</a:t>
            </a:r>
            <a:r>
              <a:rPr lang="en-US" sz="1200" kern="0" dirty="0">
                <a:latin typeface="Arial" panose="020B0604020202020204" pitchFamily="34" charset="0"/>
                <a:cs typeface="Arial" panose="020B0604020202020204" pitchFamily="34" charset="0"/>
              </a:rPr>
              <a:t> item </a:t>
            </a:r>
            <a:r>
              <a:rPr lang="en-US" sz="1200" kern="0" dirty="0" err="1"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US" sz="12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kern="0" dirty="0" err="1">
                <a:latin typeface="Arial" panose="020B0604020202020204" pitchFamily="34" charset="0"/>
                <a:cs typeface="Arial" panose="020B0604020202020204" pitchFamily="34" charset="0"/>
              </a:rPr>
              <a:t>Katalog</a:t>
            </a:r>
            <a:endParaRPr lang="en-US" sz="12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AutoNum type="arabicParenR"/>
              <a:defRPr/>
            </a:pPr>
            <a:r>
              <a:rPr lang="en-US" sz="1200" kern="0" dirty="0" err="1">
                <a:latin typeface="Arial" panose="020B0604020202020204" pitchFamily="34" charset="0"/>
                <a:cs typeface="Arial" panose="020B0604020202020204" pitchFamily="34" charset="0"/>
              </a:rPr>
              <a:t>Pertanyaan</a:t>
            </a:r>
            <a:r>
              <a:rPr lang="en-US" sz="1200" kern="0" dirty="0">
                <a:latin typeface="Arial" panose="020B0604020202020204" pitchFamily="34" charset="0"/>
                <a:cs typeface="Arial" panose="020B0604020202020204" pitchFamily="34" charset="0"/>
              </a:rPr>
              <a:t> Item</a:t>
            </a:r>
          </a:p>
          <a:p>
            <a:pPr marL="228600" indent="-228600">
              <a:buAutoNum type="arabicParenR"/>
              <a:defRPr/>
            </a:pPr>
            <a:r>
              <a:rPr lang="en-US" sz="1200" kern="0" dirty="0" err="1">
                <a:latin typeface="Arial" panose="020B0604020202020204" pitchFamily="34" charset="0"/>
                <a:cs typeface="Arial" panose="020B0604020202020204" pitchFamily="34" charset="0"/>
              </a:rPr>
              <a:t>Pelawaan</a:t>
            </a:r>
            <a:r>
              <a:rPr lang="en-US" sz="12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kern="0" dirty="0" err="1">
                <a:latin typeface="Arial" panose="020B0604020202020204" pitchFamily="34" charset="0"/>
                <a:cs typeface="Arial" panose="020B0604020202020204" pitchFamily="34" charset="0"/>
              </a:rPr>
              <a:t>Tawaran</a:t>
            </a:r>
            <a:r>
              <a:rPr lang="en-US" sz="12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kern="0" dirty="0" err="1">
                <a:latin typeface="Arial" panose="020B0604020202020204" pitchFamily="34" charset="0"/>
                <a:cs typeface="Arial" panose="020B0604020202020204" pitchFamily="34" charset="0"/>
              </a:rPr>
              <a:t>Harga</a:t>
            </a:r>
            <a:endParaRPr lang="en-US" sz="12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en-US" sz="1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4266056" y="3265587"/>
            <a:ext cx="609600" cy="74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15" idx="0"/>
            <a:endCxn id="12" idx="2"/>
          </p:cNvCxnSpPr>
          <p:nvPr/>
        </p:nvCxnSpPr>
        <p:spPr>
          <a:xfrm flipV="1">
            <a:off x="8114729" y="2362200"/>
            <a:ext cx="1" cy="3824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endCxn id="13" idx="0"/>
          </p:cNvCxnSpPr>
          <p:nvPr/>
        </p:nvCxnSpPr>
        <p:spPr>
          <a:xfrm>
            <a:off x="8114728" y="3807024"/>
            <a:ext cx="0" cy="53637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8866832"/>
      </p:ext>
    </p:extLst>
  </p:cSld>
  <p:clrMapOvr>
    <a:masterClrMapping/>
  </p:clrMapOvr>
  <p:transition spd="slow">
    <p:cover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6506274" y="2293204"/>
            <a:ext cx="41617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b="1" i="1" dirty="0">
              <a:latin typeface="Arial" pitchFamily="34" charset="0"/>
              <a:cs typeface="Arial" pitchFamily="34" charset="0"/>
            </a:endParaRPr>
          </a:p>
          <a:p>
            <a:r>
              <a:rPr lang="en-US" sz="1200" b="1" i="1" dirty="0">
                <a:latin typeface="Arial" pitchFamily="34" charset="0"/>
                <a:cs typeface="Arial" pitchFamily="34" charset="0"/>
              </a:rPr>
              <a:t>item </a:t>
            </a:r>
            <a:r>
              <a:rPr lang="en-US" sz="1200" b="1" i="1" dirty="0" err="1">
                <a:latin typeface="Arial" pitchFamily="34" charset="0"/>
                <a:cs typeface="Arial" pitchFamily="34" charset="0"/>
              </a:rPr>
              <a:t>menepati</a:t>
            </a:r>
            <a:r>
              <a:rPr lang="en-US" sz="12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i="1" dirty="0" err="1">
                <a:latin typeface="Arial" pitchFamily="34" charset="0"/>
                <a:cs typeface="Arial" pitchFamily="34" charset="0"/>
              </a:rPr>
              <a:t>keperluan</a:t>
            </a:r>
            <a:r>
              <a:rPr lang="en-US" sz="12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i="1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12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i="1" dirty="0" err="1">
                <a:latin typeface="Arial" pitchFamily="34" charset="0"/>
                <a:cs typeface="Arial" pitchFamily="34" charset="0"/>
              </a:rPr>
              <a:t>syarat</a:t>
            </a:r>
            <a:r>
              <a:rPr lang="en-US" sz="12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i="1" dirty="0" err="1">
                <a:latin typeface="Arial" pitchFamily="34" charset="0"/>
                <a:cs typeface="Arial" pitchFamily="34" charset="0"/>
              </a:rPr>
              <a:t>bilangan</a:t>
            </a:r>
            <a:r>
              <a:rPr lang="en-US" sz="1200" b="1" i="1" dirty="0">
                <a:latin typeface="Arial" pitchFamily="34" charset="0"/>
                <a:cs typeface="Arial" pitchFamily="34" charset="0"/>
              </a:rPr>
              <a:t> minima 3 </a:t>
            </a:r>
            <a:r>
              <a:rPr lang="en-US" sz="1200" b="1" i="1" dirty="0" err="1">
                <a:latin typeface="Arial" pitchFamily="34" charset="0"/>
                <a:cs typeface="Arial" pitchFamily="34" charset="0"/>
              </a:rPr>
              <a:t>pembekal</a:t>
            </a:r>
            <a:r>
              <a:rPr lang="en-US" sz="1200" b="1" i="1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1200" b="1" i="1" dirty="0" err="1">
                <a:latin typeface="Arial" pitchFamily="34" charset="0"/>
                <a:cs typeface="Arial" pitchFamily="34" charset="0"/>
              </a:rPr>
              <a:t>dipenuhi</a:t>
            </a:r>
            <a:endParaRPr lang="en-US" sz="1200" b="1" i="1" dirty="0">
              <a:latin typeface="Arial" pitchFamily="34" charset="0"/>
              <a:cs typeface="Arial" pitchFamily="34" charset="0"/>
            </a:endParaRPr>
          </a:p>
          <a:p>
            <a:endParaRPr lang="en-US" sz="12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6506274" y="4038601"/>
            <a:ext cx="37045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b="1" i="1" dirty="0">
                <a:latin typeface="Arial" pitchFamily="34" charset="0"/>
                <a:cs typeface="Arial" pitchFamily="34" charset="0"/>
              </a:rPr>
              <a:t>tiada item/spesifikasi  khusus/syarat bilangan minima 3 pembekal tidak dapat dipenuhi</a:t>
            </a:r>
          </a:p>
          <a:p>
            <a:endParaRPr lang="en-US" sz="12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44B81-B866-4602-900E-C279E5039DEB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1524000" y="0"/>
            <a:ext cx="9144000" cy="542260"/>
          </a:xfrm>
          <a:prstGeom prst="rect">
            <a:avLst/>
          </a:prstGeom>
          <a:solidFill>
            <a:srgbClr val="34C8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KAJIAN PASARAN</a:t>
            </a:r>
          </a:p>
        </p:txBody>
      </p:sp>
      <p:cxnSp>
        <p:nvCxnSpPr>
          <p:cNvPr id="24" name="Straight Arrow Connector 23"/>
          <p:cNvCxnSpPr>
            <a:stCxn id="30" idx="3"/>
          </p:cNvCxnSpPr>
          <p:nvPr/>
        </p:nvCxnSpPr>
        <p:spPr>
          <a:xfrm>
            <a:off x="5032130" y="3417756"/>
            <a:ext cx="437400" cy="2525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sp>
        <p:nvSpPr>
          <p:cNvPr id="26" name="Flowchart: Decision 25"/>
          <p:cNvSpPr/>
          <p:nvPr/>
        </p:nvSpPr>
        <p:spPr>
          <a:xfrm>
            <a:off x="5520302" y="2853904"/>
            <a:ext cx="1514742" cy="1132753"/>
          </a:xfrm>
          <a:prstGeom prst="flowChartDecision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Hasil</a:t>
            </a: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Carian </a:t>
            </a:r>
            <a:r>
              <a:rPr lang="en-US" sz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Katalog</a:t>
            </a:r>
            <a:endParaRPr lang="en-US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ounded Rectangle 29"/>
          <p:cNvSpPr/>
          <p:nvPr/>
        </p:nvSpPr>
        <p:spPr bwMode="auto">
          <a:xfrm>
            <a:off x="3508130" y="2682778"/>
            <a:ext cx="1524000" cy="1469954"/>
          </a:xfrm>
          <a:prstGeom prst="roundRect">
            <a:avLst>
              <a:gd name="adj" fmla="val 10000"/>
            </a:avLst>
          </a:prstGeom>
          <a:solidFill>
            <a:schemeClr val="bg1"/>
          </a:solidFill>
          <a:ln w="6350">
            <a:solidFill>
              <a:schemeClr val="tx1"/>
            </a:solidFill>
          </a:ln>
          <a:effectLst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12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Peminta</a:t>
            </a:r>
            <a:endParaRPr lang="en-US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1200" u="sng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182563" indent="-182563">
              <a:buFont typeface="Arial" pitchFamily="34" charset="0"/>
              <a:buChar char="•"/>
              <a:defRPr/>
            </a:pPr>
            <a:r>
              <a:rPr lang="en-US" sz="1200" kern="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Melaksana</a:t>
            </a:r>
            <a:r>
              <a:rPr lang="en-US" sz="1200" kern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kern="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Carian</a:t>
            </a:r>
            <a:r>
              <a:rPr lang="en-US" sz="1200" kern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kern="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Katalog</a:t>
            </a:r>
            <a:endParaRPr lang="en-US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Pentagon 2"/>
          <p:cNvSpPr/>
          <p:nvPr/>
        </p:nvSpPr>
        <p:spPr>
          <a:xfrm>
            <a:off x="5139302" y="1219200"/>
            <a:ext cx="2252098" cy="9144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itchFamily="34" charset="0"/>
              <a:buChar char="•"/>
            </a:pPr>
            <a:r>
              <a:rPr lang="en-US" sz="1200" b="1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Memilih</a:t>
            </a:r>
            <a:r>
              <a:rPr lang="en-US" sz="12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item </a:t>
            </a:r>
            <a:r>
              <a:rPr lang="en-US" sz="1200" b="1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12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1200" b="1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pembekal</a:t>
            </a:r>
            <a:r>
              <a:rPr lang="en-US" sz="12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dari</a:t>
            </a:r>
            <a:r>
              <a:rPr lang="en-US" sz="12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katalog</a:t>
            </a:r>
            <a:endParaRPr lang="en-US" sz="12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Pentagon 32"/>
          <p:cNvSpPr/>
          <p:nvPr/>
        </p:nvSpPr>
        <p:spPr>
          <a:xfrm>
            <a:off x="5151624" y="4639340"/>
            <a:ext cx="2252098" cy="9144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itchFamily="34" charset="0"/>
              <a:buChar char="•"/>
            </a:pPr>
            <a:r>
              <a:rPr lang="en-US" sz="1200" b="1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Melaksana</a:t>
            </a:r>
            <a:r>
              <a:rPr lang="en-US" sz="12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Pelawaan</a:t>
            </a:r>
            <a:r>
              <a:rPr lang="en-US" sz="12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Tawaran</a:t>
            </a:r>
            <a:r>
              <a:rPr lang="en-US" sz="12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Harga</a:t>
            </a:r>
            <a:endParaRPr lang="en-US" sz="12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Straight Arrow Connector 4"/>
          <p:cNvCxnSpPr>
            <a:stCxn id="26" idx="0"/>
          </p:cNvCxnSpPr>
          <p:nvPr/>
        </p:nvCxnSpPr>
        <p:spPr>
          <a:xfrm flipH="1" flipV="1">
            <a:off x="6265351" y="2133601"/>
            <a:ext cx="12322" cy="72030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6277673" y="3986656"/>
            <a:ext cx="0" cy="65268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89745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lowchart: Delay 25"/>
          <p:cNvSpPr/>
          <p:nvPr/>
        </p:nvSpPr>
        <p:spPr>
          <a:xfrm>
            <a:off x="1654629" y="359230"/>
            <a:ext cx="250372" cy="478971"/>
          </a:xfrm>
          <a:prstGeom prst="flowChartDelay">
            <a:avLst/>
          </a:prstGeom>
          <a:solidFill>
            <a:srgbClr val="038CB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524000" y="0"/>
            <a:ext cx="9144000" cy="270456"/>
          </a:xfrm>
          <a:prstGeom prst="rect">
            <a:avLst/>
          </a:prstGeom>
          <a:solidFill>
            <a:srgbClr val="34C8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28" name="Picture 27" descr="Image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471" y="990601"/>
            <a:ext cx="923851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1" name="Straight Connector 30"/>
          <p:cNvCxnSpPr/>
          <p:nvPr/>
        </p:nvCxnSpPr>
        <p:spPr>
          <a:xfrm>
            <a:off x="3049055" y="1026048"/>
            <a:ext cx="7313072" cy="6841"/>
          </a:xfrm>
          <a:prstGeom prst="line">
            <a:avLst/>
          </a:prstGeom>
          <a:ln w="285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 txBox="1">
            <a:spLocks/>
          </p:cNvSpPr>
          <p:nvPr/>
        </p:nvSpPr>
        <p:spPr>
          <a:xfrm>
            <a:off x="1910442" y="330967"/>
            <a:ext cx="7461292" cy="49889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err="1">
                <a:solidFill>
                  <a:srgbClr val="00B0F0"/>
                </a:solidFill>
                <a:latin typeface="Century Gothic" panose="020B0502020202020204" pitchFamily="34" charset="0"/>
                <a:ea typeface="Arial Unicode MS" panose="020B0604020202020204" pitchFamily="34" charset="-128"/>
                <a:cs typeface="helvetica" panose="020B0604020202020204" pitchFamily="34" charset="0"/>
              </a:rPr>
              <a:t>Kajian</a:t>
            </a:r>
            <a:r>
              <a:rPr lang="en-US" sz="2800" b="1" dirty="0">
                <a:solidFill>
                  <a:srgbClr val="00B0F0"/>
                </a:solidFill>
                <a:latin typeface="Century Gothic" panose="020B0502020202020204" pitchFamily="34" charset="0"/>
                <a:ea typeface="Arial Unicode MS" panose="020B0604020202020204" pitchFamily="34" charset="-128"/>
                <a:cs typeface="helvetica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Century Gothic" panose="020B0502020202020204" pitchFamily="34" charset="0"/>
                <a:ea typeface="Arial Unicode MS" panose="020B0604020202020204" pitchFamily="34" charset="-128"/>
                <a:cs typeface="helvetica" panose="020B0604020202020204" pitchFamily="34" charset="0"/>
              </a:rPr>
              <a:t>Pasaran</a:t>
            </a:r>
            <a:endParaRPr lang="en-US" sz="2800" b="1" dirty="0">
              <a:solidFill>
                <a:srgbClr val="0070C0"/>
              </a:solidFill>
              <a:latin typeface="Century Gothic" panose="020B0502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59393" y="1253544"/>
            <a:ext cx="7302735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 err="1"/>
              <a:t>Pendekatan</a:t>
            </a:r>
            <a:r>
              <a:rPr lang="en-US" sz="2000" dirty="0"/>
              <a:t> </a:t>
            </a:r>
            <a:r>
              <a:rPr lang="en-US" sz="2000" dirty="0" err="1"/>
              <a:t>awal</a:t>
            </a:r>
            <a:r>
              <a:rPr lang="en-US" sz="2000" dirty="0"/>
              <a:t> </a:t>
            </a:r>
            <a:r>
              <a:rPr lang="en-US" sz="2000" b="1" dirty="0" err="1"/>
              <a:t>Kajian</a:t>
            </a:r>
            <a:r>
              <a:rPr lang="en-US" sz="2000" b="1" dirty="0"/>
              <a:t> </a:t>
            </a:r>
            <a:r>
              <a:rPr lang="en-US" sz="2000" b="1" dirty="0" err="1"/>
              <a:t>Pasaran</a:t>
            </a:r>
            <a:r>
              <a:rPr lang="en-US" sz="2000" b="1" dirty="0"/>
              <a:t> </a:t>
            </a:r>
            <a:r>
              <a:rPr lang="en-US" sz="2000" dirty="0" err="1"/>
              <a:t>ialah</a:t>
            </a:r>
            <a:r>
              <a:rPr lang="en-US" sz="2000" dirty="0"/>
              <a:t> </a:t>
            </a:r>
            <a:r>
              <a:rPr lang="en-US" sz="2000" dirty="0" err="1"/>
              <a:t>mencari</a:t>
            </a:r>
            <a:r>
              <a:rPr lang="en-US" sz="2000" dirty="0"/>
              <a:t> item di </a:t>
            </a:r>
            <a:r>
              <a:rPr lang="en-US" sz="2000" dirty="0" err="1"/>
              <a:t>katalog</a:t>
            </a:r>
            <a:r>
              <a:rPr lang="en-US" sz="2000" dirty="0"/>
              <a:t> </a:t>
            </a:r>
            <a:r>
              <a:rPr lang="en-US" sz="2000" dirty="0" err="1"/>
              <a:t>melalui</a:t>
            </a:r>
            <a:r>
              <a:rPr lang="en-US" sz="2000" dirty="0"/>
              <a:t> </a:t>
            </a:r>
            <a:r>
              <a:rPr lang="en-US" sz="2000" dirty="0" err="1"/>
              <a:t>capaian</a:t>
            </a:r>
            <a:r>
              <a:rPr lang="en-US" sz="2000" dirty="0"/>
              <a:t> </a:t>
            </a:r>
            <a:r>
              <a:rPr lang="en-US" sz="2000" dirty="0" err="1"/>
              <a:t>Carian</a:t>
            </a:r>
            <a:r>
              <a:rPr lang="en-US" sz="2000" dirty="0"/>
              <a:t> </a:t>
            </a:r>
            <a:r>
              <a:rPr lang="en-US" sz="2000" dirty="0" err="1"/>
              <a:t>Katalog</a:t>
            </a:r>
            <a:r>
              <a:rPr lang="en-US" sz="2000" dirty="0"/>
              <a:t> (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sistem</a:t>
            </a:r>
            <a:r>
              <a:rPr lang="en-US" sz="2000" dirty="0"/>
              <a:t> </a:t>
            </a:r>
            <a:r>
              <a:rPr lang="en-US" sz="2000" dirty="0" err="1"/>
              <a:t>eP</a:t>
            </a:r>
            <a:r>
              <a:rPr lang="en-US" sz="2000" dirty="0"/>
              <a:t>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000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 err="1"/>
              <a:t>Sistem</a:t>
            </a:r>
            <a:r>
              <a:rPr lang="en-US" sz="2000" dirty="0"/>
              <a:t> </a:t>
            </a:r>
            <a:r>
              <a:rPr lang="en-US" sz="2000" dirty="0" err="1"/>
              <a:t>akan</a:t>
            </a:r>
            <a:r>
              <a:rPr lang="en-US" sz="2000" dirty="0"/>
              <a:t> </a:t>
            </a:r>
            <a:r>
              <a:rPr lang="en-US" sz="2000" dirty="0" err="1"/>
              <a:t>memaparkan</a:t>
            </a:r>
            <a:r>
              <a:rPr lang="en-US" sz="2000" dirty="0"/>
              <a:t> </a:t>
            </a:r>
            <a:r>
              <a:rPr lang="en-US" sz="2000" dirty="0" err="1"/>
              <a:t>hasil</a:t>
            </a:r>
            <a:r>
              <a:rPr lang="en-US" sz="2000" dirty="0"/>
              <a:t> </a:t>
            </a:r>
            <a:r>
              <a:rPr lang="en-US" sz="2000" dirty="0" err="1"/>
              <a:t>carian</a:t>
            </a:r>
            <a:r>
              <a:rPr lang="en-US" sz="2000" dirty="0"/>
              <a:t> item </a:t>
            </a:r>
            <a:r>
              <a:rPr lang="en-US" sz="2000" dirty="0" err="1"/>
              <a:t>berdasarkan</a:t>
            </a:r>
            <a:r>
              <a:rPr lang="en-US" sz="2000" dirty="0"/>
              <a:t> </a:t>
            </a:r>
            <a:r>
              <a:rPr lang="en-US" sz="2000" dirty="0" err="1"/>
              <a:t>kriteria</a:t>
            </a:r>
            <a:r>
              <a:rPr lang="en-US" sz="2000" dirty="0"/>
              <a:t> </a:t>
            </a:r>
            <a:r>
              <a:rPr lang="en-US" sz="2000" dirty="0" err="1"/>
              <a:t>carian</a:t>
            </a:r>
            <a:r>
              <a:rPr lang="en-US" sz="2000" dirty="0"/>
              <a:t> </a:t>
            </a:r>
            <a:r>
              <a:rPr lang="en-US" sz="2000" dirty="0" err="1"/>
              <a:t>bagi</a:t>
            </a:r>
            <a:r>
              <a:rPr lang="en-US" sz="2000" dirty="0"/>
              <a:t> </a:t>
            </a:r>
            <a:r>
              <a:rPr lang="en-US" sz="2000" dirty="0" err="1"/>
              <a:t>membolehkan</a:t>
            </a:r>
            <a:r>
              <a:rPr lang="en-US" sz="2000" dirty="0"/>
              <a:t> </a:t>
            </a:r>
            <a:r>
              <a:rPr lang="en-US" sz="2000" dirty="0" err="1"/>
              <a:t>penilaian</a:t>
            </a:r>
            <a:r>
              <a:rPr lang="en-US" sz="2000" dirty="0"/>
              <a:t> </a:t>
            </a:r>
            <a:r>
              <a:rPr lang="en-US" sz="2000" dirty="0" err="1"/>
              <a:t>tawaran</a:t>
            </a:r>
            <a:r>
              <a:rPr lang="en-US" sz="2000" dirty="0"/>
              <a:t> </a:t>
            </a:r>
            <a:r>
              <a:rPr lang="en-US" sz="2000" dirty="0" err="1"/>
              <a:t>pembekal</a:t>
            </a:r>
            <a:r>
              <a:rPr lang="en-US" sz="2000" dirty="0"/>
              <a:t> (</a:t>
            </a:r>
            <a:r>
              <a:rPr lang="en-US" sz="2000" dirty="0" err="1"/>
              <a:t>spesifikasi</a:t>
            </a:r>
            <a:r>
              <a:rPr lang="en-US" sz="2000" dirty="0"/>
              <a:t>/</a:t>
            </a:r>
            <a:r>
              <a:rPr lang="en-US" sz="2000" dirty="0" err="1"/>
              <a:t>harga</a:t>
            </a:r>
            <a:r>
              <a:rPr lang="en-US" sz="2000" dirty="0"/>
              <a:t>) </a:t>
            </a:r>
            <a:r>
              <a:rPr lang="en-US" sz="2000" dirty="0" err="1"/>
              <a:t>dibuat</a:t>
            </a:r>
            <a:r>
              <a:rPr lang="en-US" sz="2000" dirty="0"/>
              <a:t>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 err="1"/>
              <a:t>Jika</a:t>
            </a:r>
            <a:r>
              <a:rPr lang="en-US" sz="2000" dirty="0"/>
              <a:t> </a:t>
            </a:r>
            <a:r>
              <a:rPr lang="en-US" sz="2000" dirty="0" err="1"/>
              <a:t>hasil</a:t>
            </a:r>
            <a:r>
              <a:rPr lang="en-US" sz="2000" dirty="0"/>
              <a:t> </a:t>
            </a:r>
            <a:r>
              <a:rPr lang="en-US" sz="2000" dirty="0" err="1"/>
              <a:t>carian</a:t>
            </a:r>
            <a:r>
              <a:rPr lang="en-US" sz="2000" dirty="0"/>
              <a:t> </a:t>
            </a:r>
            <a:r>
              <a:rPr lang="en-US" sz="2000" dirty="0" err="1"/>
              <a:t>katalog</a:t>
            </a:r>
            <a:r>
              <a:rPr lang="en-US" sz="2000" dirty="0"/>
              <a:t> </a:t>
            </a:r>
            <a:r>
              <a:rPr lang="en-US" sz="2000" dirty="0" err="1"/>
              <a:t>memaparkan</a:t>
            </a:r>
            <a:r>
              <a:rPr lang="en-US" sz="2000" dirty="0"/>
              <a:t> item yang </a:t>
            </a:r>
            <a:r>
              <a:rPr lang="en-US" sz="2000" dirty="0" err="1"/>
              <a:t>dicari</a:t>
            </a:r>
            <a:r>
              <a:rPr lang="en-US" sz="2000" dirty="0"/>
              <a:t> </a:t>
            </a:r>
            <a:r>
              <a:rPr lang="en-US" sz="2000" dirty="0" err="1"/>
              <a:t>tertakluk</a:t>
            </a:r>
            <a:r>
              <a:rPr lang="en-US" sz="2000" dirty="0"/>
              <a:t> </a:t>
            </a:r>
            <a:r>
              <a:rPr lang="en-US" sz="2000" dirty="0" err="1"/>
              <a:t>kepada</a:t>
            </a:r>
            <a:r>
              <a:rPr lang="en-US" sz="2000" dirty="0"/>
              <a:t> </a:t>
            </a:r>
            <a:r>
              <a:rPr lang="en-US" sz="2000" dirty="0" err="1"/>
              <a:t>sesuatu</a:t>
            </a:r>
            <a:r>
              <a:rPr lang="en-US" sz="2000" dirty="0"/>
              <a:t> </a:t>
            </a:r>
            <a:r>
              <a:rPr lang="en-US" sz="2000" dirty="0" err="1"/>
              <a:t>kontrak</a:t>
            </a:r>
            <a:r>
              <a:rPr lang="en-US" sz="2000" dirty="0"/>
              <a:t>, </a:t>
            </a:r>
            <a:r>
              <a:rPr lang="en-US" sz="2000" dirty="0" err="1"/>
              <a:t>perolehan</a:t>
            </a:r>
            <a:r>
              <a:rPr lang="en-US" sz="2000" dirty="0"/>
              <a:t> </a:t>
            </a:r>
            <a:r>
              <a:rPr lang="en-US" sz="2000" dirty="0" err="1"/>
              <a:t>perlu</a:t>
            </a:r>
            <a:r>
              <a:rPr lang="en-US" sz="2000" dirty="0"/>
              <a:t> </a:t>
            </a:r>
            <a:r>
              <a:rPr lang="en-US" sz="2000" dirty="0" err="1"/>
              <a:t>dibuat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en-US" sz="2000" dirty="0" err="1"/>
              <a:t>pembekal</a:t>
            </a:r>
            <a:r>
              <a:rPr lang="en-US" sz="2000" dirty="0"/>
              <a:t> di </a:t>
            </a:r>
            <a:r>
              <a:rPr lang="en-US" sz="2000" dirty="0" err="1"/>
              <a:t>kontrak</a:t>
            </a:r>
            <a:r>
              <a:rPr lang="en-US" sz="2000" dirty="0"/>
              <a:t> </a:t>
            </a:r>
            <a:r>
              <a:rPr lang="en-US" sz="2000" dirty="0" err="1"/>
              <a:t>berkenaan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dikecualikan</a:t>
            </a:r>
            <a:r>
              <a:rPr lang="en-US" sz="2000" dirty="0"/>
              <a:t> </a:t>
            </a:r>
            <a:r>
              <a:rPr lang="en-US" sz="2000" dirty="0" err="1"/>
              <a:t>daripada</a:t>
            </a:r>
            <a:r>
              <a:rPr lang="en-US" sz="2000" dirty="0"/>
              <a:t> </a:t>
            </a:r>
            <a:r>
              <a:rPr lang="en-US" sz="2000" dirty="0" err="1"/>
              <a:t>syarat</a:t>
            </a:r>
            <a:r>
              <a:rPr lang="en-US" sz="2000" dirty="0"/>
              <a:t> </a:t>
            </a:r>
            <a:r>
              <a:rPr lang="en-US" sz="2000" dirty="0" err="1"/>
              <a:t>kajian</a:t>
            </a:r>
            <a:r>
              <a:rPr lang="en-US" sz="2000" dirty="0"/>
              <a:t> </a:t>
            </a:r>
            <a:r>
              <a:rPr lang="en-US" sz="2000" dirty="0" err="1"/>
              <a:t>pasaran</a:t>
            </a:r>
            <a:r>
              <a:rPr lang="en-US" sz="2000" dirty="0"/>
              <a:t> </a:t>
            </a:r>
            <a:r>
              <a:rPr lang="en-US" sz="2000" dirty="0" err="1"/>
              <a:t>sekurang-kurangnya</a:t>
            </a:r>
            <a:r>
              <a:rPr lang="en-US" sz="2000" dirty="0"/>
              <a:t> 3 </a:t>
            </a:r>
            <a:r>
              <a:rPr lang="en-US" sz="2000" dirty="0" err="1"/>
              <a:t>pembekal</a:t>
            </a:r>
            <a:r>
              <a:rPr lang="en-US" sz="2000" dirty="0">
                <a:solidFill>
                  <a:srgbClr val="FF0000"/>
                </a:solidFill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000" dirty="0"/>
          </a:p>
          <a:p>
            <a:endParaRPr lang="en-US" sz="2000" dirty="0"/>
          </a:p>
          <a:p>
            <a:endParaRPr lang="en-US" dirty="0">
              <a:latin typeface="Century Gothic" panose="020B0502020202020204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654630" y="1934680"/>
            <a:ext cx="1221692" cy="1509621"/>
            <a:chOff x="2669042" y="3159478"/>
            <a:chExt cx="2182744" cy="1439812"/>
          </a:xfrm>
        </p:grpSpPr>
        <p:sp>
          <p:nvSpPr>
            <p:cNvPr id="20" name="Rectangle 19"/>
            <p:cNvSpPr/>
            <p:nvPr/>
          </p:nvSpPr>
          <p:spPr>
            <a:xfrm>
              <a:off x="2669042" y="3159478"/>
              <a:ext cx="2165568" cy="143981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3BAFB"/>
              </a:solidFill>
            </a:ln>
            <a:effectLst>
              <a:outerShdw blurRad="50800" dist="38100" dir="2700000" algn="tl" rotWithShape="0">
                <a:prstClr val="black">
                  <a:alpha val="80000"/>
                </a:prstClr>
              </a:outerShdw>
            </a:effectLst>
            <a:scene3d>
              <a:camera prst="orthographicFront"/>
              <a:lightRig rig="threePt" dir="t">
                <a:rot lat="0" lon="0" rev="600000"/>
              </a:lightRig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686218" y="4396951"/>
              <a:ext cx="2165568" cy="185613"/>
            </a:xfrm>
            <a:prstGeom prst="rect">
              <a:avLst/>
            </a:prstGeom>
            <a:solidFill>
              <a:srgbClr val="0CBD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ound Diagonal Corner Rectangle 21"/>
            <p:cNvSpPr/>
            <p:nvPr/>
          </p:nvSpPr>
          <p:spPr>
            <a:xfrm>
              <a:off x="2686218" y="3286150"/>
              <a:ext cx="2165568" cy="292295"/>
            </a:xfrm>
            <a:prstGeom prst="round2DiagRect">
              <a:avLst/>
            </a:prstGeom>
            <a:solidFill>
              <a:srgbClr val="0070C0"/>
            </a:solidFill>
          </p:spPr>
          <p:txBody>
            <a:bodyPr wrap="square">
              <a:spAutoFit/>
            </a:bodyPr>
            <a:lstStyle/>
            <a:p>
              <a:pPr algn="r"/>
              <a:r>
                <a:rPr lang="en-US" sz="1200" dirty="0" err="1">
                  <a:solidFill>
                    <a:schemeClr val="bg1"/>
                  </a:solidFill>
                  <a:latin typeface="Century Gothic" panose="020B0502020202020204" pitchFamily="34" charset="0"/>
                  <a:cs typeface="helvetica" panose="020B0604020202020204" pitchFamily="34" charset="0"/>
                </a:rPr>
                <a:t>Peminta</a:t>
              </a:r>
              <a:endParaRPr lang="en-US" sz="1200" dirty="0">
                <a:solidFill>
                  <a:schemeClr val="bg1"/>
                </a:solidFill>
                <a:latin typeface="Century Gothic" panose="020B0502020202020204" pitchFamily="34" charset="0"/>
                <a:cs typeface="helvetica" panose="020B0604020202020204" pitchFamily="34" charset="0"/>
              </a:endParaRPr>
            </a:p>
          </p:txBody>
        </p:sp>
        <p:pic>
          <p:nvPicPr>
            <p:cNvPr id="23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05513" y="3667179"/>
              <a:ext cx="550589" cy="7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44B81-B866-4602-900E-C279E5039DEB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742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44B81-B866-4602-900E-C279E5039DEB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" t="8889" r="8182" b="51111"/>
          <a:stretch/>
        </p:blipFill>
        <p:spPr bwMode="auto">
          <a:xfrm>
            <a:off x="1607820" y="598407"/>
            <a:ext cx="8983980" cy="3017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ular Callout 6"/>
          <p:cNvSpPr/>
          <p:nvPr/>
        </p:nvSpPr>
        <p:spPr>
          <a:xfrm>
            <a:off x="5638800" y="1981200"/>
            <a:ext cx="4038600" cy="1447800"/>
          </a:xfrm>
          <a:prstGeom prst="wedgeRectCallout">
            <a:avLst>
              <a:gd name="adj1" fmla="val -98290"/>
              <a:gd name="adj2" fmla="val -10814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 err="1"/>
              <a:t>Kajian</a:t>
            </a:r>
            <a:r>
              <a:rPr lang="en-US" sz="1400" dirty="0"/>
              <a:t> </a:t>
            </a:r>
            <a:r>
              <a:rPr lang="en-US" sz="1400" dirty="0" err="1"/>
              <a:t>pasaran</a:t>
            </a:r>
            <a:r>
              <a:rPr lang="en-US" sz="1400" dirty="0"/>
              <a:t> </a:t>
            </a:r>
            <a:r>
              <a:rPr lang="en-US" sz="1400" dirty="0" err="1"/>
              <a:t>iaitu</a:t>
            </a:r>
            <a:r>
              <a:rPr lang="en-US" sz="1400" dirty="0"/>
              <a:t> </a:t>
            </a:r>
            <a:r>
              <a:rPr lang="en-US" sz="1400" dirty="0" err="1"/>
              <a:t>pencarian</a:t>
            </a:r>
            <a:r>
              <a:rPr lang="en-US" sz="1400" dirty="0"/>
              <a:t> item </a:t>
            </a:r>
            <a:r>
              <a:rPr lang="en-US" sz="1400" dirty="0" err="1"/>
              <a:t>dimulai</a:t>
            </a:r>
            <a:r>
              <a:rPr lang="en-US" sz="1400" dirty="0"/>
              <a:t> </a:t>
            </a:r>
            <a:r>
              <a:rPr lang="en-US" sz="1400" dirty="0" err="1"/>
              <a:t>dengan</a:t>
            </a:r>
            <a:r>
              <a:rPr lang="en-US" sz="1400" dirty="0"/>
              <a:t> </a:t>
            </a:r>
            <a:r>
              <a:rPr lang="en-US" sz="1400" dirty="0" err="1"/>
              <a:t>carian</a:t>
            </a:r>
            <a:r>
              <a:rPr lang="en-US" sz="1400" dirty="0"/>
              <a:t> item yang </a:t>
            </a:r>
            <a:r>
              <a:rPr lang="en-US" sz="1400" dirty="0" err="1"/>
              <a:t>tersedia</a:t>
            </a:r>
            <a:r>
              <a:rPr lang="en-US" sz="1400" dirty="0"/>
              <a:t> di </a:t>
            </a:r>
            <a:r>
              <a:rPr lang="en-US" sz="1400" dirty="0" err="1"/>
              <a:t>dalam</a:t>
            </a:r>
            <a:r>
              <a:rPr lang="en-US" sz="1400" dirty="0"/>
              <a:t> </a:t>
            </a:r>
            <a:r>
              <a:rPr lang="en-US" sz="1400" dirty="0" err="1"/>
              <a:t>katalog</a:t>
            </a:r>
            <a:r>
              <a:rPr lang="en-US" sz="1400" dirty="0"/>
              <a:t>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 err="1"/>
              <a:t>Dilaksanakan</a:t>
            </a:r>
            <a:r>
              <a:rPr lang="en-US" sz="1400" dirty="0"/>
              <a:t> </a:t>
            </a:r>
            <a:r>
              <a:rPr lang="en-US" sz="1400" dirty="0" err="1"/>
              <a:t>oleh</a:t>
            </a:r>
            <a:r>
              <a:rPr lang="en-US" sz="1400" dirty="0"/>
              <a:t> </a:t>
            </a:r>
            <a:r>
              <a:rPr lang="en-US" sz="1400" b="1" dirty="0" err="1"/>
              <a:t>Peminta</a:t>
            </a:r>
            <a:r>
              <a:rPr lang="en-US" sz="1400" dirty="0"/>
              <a:t> </a:t>
            </a:r>
            <a:r>
              <a:rPr lang="en-US" sz="1400" dirty="0" err="1"/>
              <a:t>melalui</a:t>
            </a:r>
            <a:r>
              <a:rPr lang="en-US" sz="1400" dirty="0"/>
              <a:t> </a:t>
            </a:r>
            <a:r>
              <a:rPr lang="en-US" sz="1400" dirty="0" err="1"/>
              <a:t>capaian</a:t>
            </a:r>
            <a:r>
              <a:rPr lang="en-US" sz="1400" dirty="0"/>
              <a:t> menu </a:t>
            </a:r>
            <a:r>
              <a:rPr lang="en-US" sz="1400" b="1" dirty="0" err="1"/>
              <a:t>Aplikasi</a:t>
            </a:r>
            <a:r>
              <a:rPr lang="en-US" sz="1400" b="1" dirty="0"/>
              <a:t> </a:t>
            </a:r>
            <a:r>
              <a:rPr lang="en-US" sz="1400" b="1" dirty="0" err="1"/>
              <a:t>Saya</a:t>
            </a:r>
            <a:r>
              <a:rPr lang="en-US" sz="1400" b="1" dirty="0"/>
              <a:t>-&gt;</a:t>
            </a:r>
            <a:r>
              <a:rPr lang="en-US" sz="1400" b="1" dirty="0" err="1"/>
              <a:t>Pembelian</a:t>
            </a:r>
            <a:r>
              <a:rPr lang="en-US" sz="1400" b="1" dirty="0"/>
              <a:t> Terus-&gt;Carian </a:t>
            </a:r>
            <a:r>
              <a:rPr lang="en-US" sz="1400" b="1" dirty="0" err="1"/>
              <a:t>Katalog</a:t>
            </a:r>
            <a:r>
              <a:rPr lang="en-US" sz="1400" b="1" dirty="0"/>
              <a:t>.</a:t>
            </a:r>
            <a:endParaRPr lang="en-MY" sz="1400" b="1" dirty="0"/>
          </a:p>
        </p:txBody>
      </p:sp>
      <p:sp>
        <p:nvSpPr>
          <p:cNvPr id="5" name="Rectangle 4"/>
          <p:cNvSpPr/>
          <p:nvPr/>
        </p:nvSpPr>
        <p:spPr>
          <a:xfrm>
            <a:off x="1607820" y="1676400"/>
            <a:ext cx="1897380" cy="1219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524000" y="0"/>
            <a:ext cx="9144000" cy="381000"/>
          </a:xfrm>
          <a:prstGeom prst="rect">
            <a:avLst/>
          </a:prstGeom>
          <a:solidFill>
            <a:srgbClr val="34C8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PEMINTA - KAJIAN PASARAN (1/4)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5500" y="4008120"/>
            <a:ext cx="8647973" cy="246888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828800" y="4774988"/>
            <a:ext cx="1828800" cy="63521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5958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44B81-B866-4602-900E-C279E5039DEB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24000" y="76200"/>
            <a:ext cx="9144000" cy="381000"/>
          </a:xfrm>
          <a:prstGeom prst="rect">
            <a:avLst/>
          </a:prstGeom>
          <a:solidFill>
            <a:srgbClr val="34C8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PEMINTA - KAJIAN PASARAN (2/4)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833" r="833"/>
          <a:stretch/>
        </p:blipFill>
        <p:spPr>
          <a:xfrm>
            <a:off x="1590306" y="466116"/>
            <a:ext cx="9077695" cy="5760720"/>
          </a:xfrm>
          <a:prstGeom prst="rect">
            <a:avLst/>
          </a:prstGeom>
        </p:spPr>
      </p:pic>
      <p:sp>
        <p:nvSpPr>
          <p:cNvPr id="8" name="Rectangle 7">
            <a:hlinkClick r:id="rId4" action="ppaction://hlinksldjump"/>
          </p:cNvPr>
          <p:cNvSpPr/>
          <p:nvPr/>
        </p:nvSpPr>
        <p:spPr>
          <a:xfrm>
            <a:off x="5612568" y="1789145"/>
            <a:ext cx="254832" cy="23984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600200" y="1066800"/>
            <a:ext cx="8686800" cy="37490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1" name="Rectangular Callout 10"/>
          <p:cNvSpPr/>
          <p:nvPr/>
        </p:nvSpPr>
        <p:spPr>
          <a:xfrm>
            <a:off x="5715000" y="3439984"/>
            <a:ext cx="4038600" cy="990601"/>
          </a:xfrm>
          <a:prstGeom prst="wedgeRectCallout">
            <a:avLst>
              <a:gd name="adj1" fmla="val 18198"/>
              <a:gd name="adj2" fmla="val 49135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 err="1"/>
              <a:t>Pencarian</a:t>
            </a:r>
            <a:r>
              <a:rPr lang="en-US" sz="1400" dirty="0"/>
              <a:t> item </a:t>
            </a:r>
            <a:r>
              <a:rPr lang="en-US" sz="1400" dirty="0" err="1"/>
              <a:t>oleh</a:t>
            </a:r>
            <a:r>
              <a:rPr lang="en-US" sz="1400" dirty="0"/>
              <a:t> </a:t>
            </a:r>
            <a:r>
              <a:rPr lang="en-US" sz="1400" b="1" dirty="0" err="1"/>
              <a:t>Peminta</a:t>
            </a:r>
            <a:r>
              <a:rPr lang="en-US" sz="1400" dirty="0"/>
              <a:t> </a:t>
            </a:r>
            <a:r>
              <a:rPr lang="en-US" sz="1400" dirty="0" err="1"/>
              <a:t>boleh</a:t>
            </a:r>
            <a:r>
              <a:rPr lang="en-US" sz="1400" dirty="0"/>
              <a:t> </a:t>
            </a:r>
            <a:r>
              <a:rPr lang="en-US" sz="1400" dirty="0" err="1"/>
              <a:t>dibuat</a:t>
            </a:r>
            <a:r>
              <a:rPr lang="en-US" sz="1400" dirty="0"/>
              <a:t> </a:t>
            </a:r>
            <a:r>
              <a:rPr lang="en-US" sz="1400" dirty="0" err="1"/>
              <a:t>dengan</a:t>
            </a:r>
            <a:r>
              <a:rPr lang="en-US" sz="1400" dirty="0"/>
              <a:t> </a:t>
            </a:r>
            <a:r>
              <a:rPr lang="en-US" sz="1400" dirty="0" err="1"/>
              <a:t>mengunci</a:t>
            </a:r>
            <a:r>
              <a:rPr lang="en-US" sz="1400" dirty="0"/>
              <a:t> </a:t>
            </a:r>
            <a:r>
              <a:rPr lang="en-US" sz="1400" dirty="0" err="1"/>
              <a:t>masuk</a:t>
            </a:r>
            <a:r>
              <a:rPr lang="en-US" sz="1400" dirty="0"/>
              <a:t> </a:t>
            </a:r>
            <a:r>
              <a:rPr lang="en-US" sz="1400" b="1" dirty="0"/>
              <a:t>mana-mana </a:t>
            </a:r>
            <a:r>
              <a:rPr lang="en-US" sz="1400" b="1" dirty="0" err="1"/>
              <a:t>kriteria</a:t>
            </a:r>
            <a:r>
              <a:rPr lang="en-US" sz="1400" b="1" dirty="0"/>
              <a:t> </a:t>
            </a:r>
            <a:r>
              <a:rPr lang="en-US" sz="1400" dirty="0" err="1"/>
              <a:t>carian</a:t>
            </a:r>
            <a:r>
              <a:rPr lang="en-US" sz="1400" dirty="0"/>
              <a:t> </a:t>
            </a:r>
            <a:r>
              <a:rPr lang="en-US" sz="1400" dirty="0" err="1"/>
              <a:t>pada</a:t>
            </a:r>
            <a:r>
              <a:rPr lang="en-US" sz="1400" dirty="0"/>
              <a:t> </a:t>
            </a:r>
            <a:r>
              <a:rPr lang="en-US" sz="1400" dirty="0" err="1"/>
              <a:t>skrin</a:t>
            </a:r>
            <a:r>
              <a:rPr lang="en-US" sz="1400" dirty="0"/>
              <a:t> </a:t>
            </a:r>
            <a:r>
              <a:rPr lang="en-US" sz="1400" b="1" dirty="0"/>
              <a:t>Carian </a:t>
            </a:r>
            <a:r>
              <a:rPr lang="en-US" sz="1400" b="1" dirty="0" err="1"/>
              <a:t>Katalog</a:t>
            </a:r>
            <a:r>
              <a:rPr lang="en-US" sz="1400" dirty="0"/>
              <a:t>.</a:t>
            </a:r>
            <a:endParaRPr lang="en-MY" sz="1400" dirty="0"/>
          </a:p>
        </p:txBody>
      </p:sp>
    </p:spTree>
    <p:extLst>
      <p:ext uri="{BB962C8B-B14F-4D97-AF65-F5344CB8AC3E}">
        <p14:creationId xmlns:p14="http://schemas.microsoft.com/office/powerpoint/2010/main" val="1674306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" t="8889" r="4167" b="8889"/>
          <a:stretch/>
        </p:blipFill>
        <p:spPr bwMode="auto">
          <a:xfrm>
            <a:off x="1524000" y="609600"/>
            <a:ext cx="899572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ular Callout 3"/>
          <p:cNvSpPr/>
          <p:nvPr/>
        </p:nvSpPr>
        <p:spPr>
          <a:xfrm>
            <a:off x="6096000" y="465766"/>
            <a:ext cx="4375854" cy="905835"/>
          </a:xfrm>
          <a:prstGeom prst="wedgeRectCallout">
            <a:avLst>
              <a:gd name="adj1" fmla="val -15857"/>
              <a:gd name="adj2" fmla="val 83072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chemeClr val="tx1"/>
                </a:solidFill>
              </a:rPr>
              <a:t>Hasil</a:t>
            </a:r>
            <a:r>
              <a:rPr lang="en-US" sz="1400" dirty="0">
                <a:solidFill>
                  <a:schemeClr val="tx1"/>
                </a:solidFill>
              </a:rPr>
              <a:t>  Carian  </a:t>
            </a:r>
            <a:r>
              <a:rPr lang="en-US" sz="1400" dirty="0" err="1">
                <a:solidFill>
                  <a:schemeClr val="tx1"/>
                </a:solidFill>
              </a:rPr>
              <a:t>menyenaraikan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pembekal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berdasarkan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kriteria</a:t>
            </a:r>
            <a:r>
              <a:rPr lang="en-US" sz="1400" dirty="0">
                <a:solidFill>
                  <a:schemeClr val="tx1"/>
                </a:solidFill>
              </a:rPr>
              <a:t> yang </a:t>
            </a:r>
            <a:r>
              <a:rPr lang="en-US" sz="1400" dirty="0" err="1">
                <a:solidFill>
                  <a:schemeClr val="tx1"/>
                </a:solidFill>
              </a:rPr>
              <a:t>dicari</a:t>
            </a:r>
            <a:r>
              <a:rPr lang="en-US" sz="1400" dirty="0">
                <a:solidFill>
                  <a:schemeClr val="tx1"/>
                </a:solidFill>
              </a:rPr>
              <a:t> yang </a:t>
            </a:r>
            <a:r>
              <a:rPr lang="en-US" sz="1400" dirty="0" err="1">
                <a:solidFill>
                  <a:schemeClr val="tx1"/>
                </a:solidFill>
              </a:rPr>
              <a:t>dikunci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masuk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oleh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b="1" dirty="0" err="1">
                <a:solidFill>
                  <a:schemeClr val="tx1"/>
                </a:solidFill>
              </a:rPr>
              <a:t>Peminta</a:t>
            </a:r>
            <a:r>
              <a:rPr lang="en-US" sz="1400" dirty="0">
                <a:solidFill>
                  <a:schemeClr val="tx1"/>
                </a:solidFill>
              </a:rPr>
              <a:t>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tx1"/>
              </a:solidFill>
            </a:endParaRPr>
          </a:p>
          <a:p>
            <a:r>
              <a:rPr lang="en-US" sz="1400" dirty="0">
                <a:solidFill>
                  <a:schemeClr val="tx1"/>
                </a:solidFill>
              </a:rPr>
              <a:t> </a:t>
            </a:r>
            <a:endParaRPr lang="en-MY" sz="1400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10550" y="1676400"/>
            <a:ext cx="8905051" cy="1905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44B81-B866-4602-900E-C279E5039DEB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600201" y="3657601"/>
            <a:ext cx="8905049" cy="281939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410200" y="2590800"/>
            <a:ext cx="16764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Item </a:t>
            </a:r>
            <a:r>
              <a:rPr lang="en-US" sz="1400" dirty="0" err="1"/>
              <a:t>Perkhidmatan</a:t>
            </a:r>
            <a:endParaRPr lang="en-US" sz="1400" dirty="0"/>
          </a:p>
        </p:txBody>
      </p:sp>
      <p:sp>
        <p:nvSpPr>
          <p:cNvPr id="8" name="Rectangle 7"/>
          <p:cNvSpPr/>
          <p:nvPr/>
        </p:nvSpPr>
        <p:spPr>
          <a:xfrm>
            <a:off x="5415887" y="4659004"/>
            <a:ext cx="16764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Item </a:t>
            </a:r>
            <a:r>
              <a:rPr lang="en-US" sz="1400" dirty="0" err="1"/>
              <a:t>Produk</a:t>
            </a:r>
            <a:endParaRPr lang="en-US" sz="1400" dirty="0"/>
          </a:p>
        </p:txBody>
      </p:sp>
      <p:sp>
        <p:nvSpPr>
          <p:cNvPr id="9" name="Rectangle 8"/>
          <p:cNvSpPr/>
          <p:nvPr/>
        </p:nvSpPr>
        <p:spPr>
          <a:xfrm>
            <a:off x="1524000" y="0"/>
            <a:ext cx="9144000" cy="381000"/>
          </a:xfrm>
          <a:prstGeom prst="rect">
            <a:avLst/>
          </a:prstGeom>
          <a:solidFill>
            <a:srgbClr val="34C8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PEMINTA - KAJIAN PASARAN (3/4)</a:t>
            </a:r>
          </a:p>
        </p:txBody>
      </p:sp>
      <p:sp>
        <p:nvSpPr>
          <p:cNvPr id="10" name="Rectangle 9"/>
          <p:cNvSpPr/>
          <p:nvPr/>
        </p:nvSpPr>
        <p:spPr>
          <a:xfrm>
            <a:off x="1649187" y="618292"/>
            <a:ext cx="3485037" cy="67710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14111507</a:t>
            </a:r>
            <a:r>
              <a:rPr lang="en-GB" sz="16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 </a:t>
            </a:r>
            <a:r>
              <a:rPr lang="en-GB" sz="16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 </a:t>
            </a:r>
            <a:r>
              <a:rPr lang="en-GB" sz="1600" b="1" u="sng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 </a:t>
            </a:r>
            <a:r>
              <a:rPr lang="en-GB" sz="1600" b="1" u="sng" dirty="0">
                <a:latin typeface="Arial" panose="020B0604020202020204" pitchFamily="34" charset="0"/>
                <a:cs typeface="Arial" panose="020B0604020202020204" pitchFamily="34" charset="0"/>
              </a:rPr>
              <a:t>XX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GB" sz="1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Jenis</a:t>
            </a:r>
            <a:r>
              <a:rPr lang="en-GB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GB" sz="1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Jenama</a:t>
            </a:r>
            <a:r>
              <a:rPr lang="en-GB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</a:t>
            </a:r>
            <a:r>
              <a:rPr lang="en-GB" sz="1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Ukuran</a:t>
            </a:r>
            <a:r>
              <a:rPr lang="en-GB" sz="1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</a:t>
            </a:r>
            <a:r>
              <a:rPr lang="en-GB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Warna</a:t>
            </a:r>
            <a:endParaRPr lang="en-GB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33600" y="501650"/>
            <a:ext cx="914400" cy="1841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KOD ITEM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112879" y="501650"/>
            <a:ext cx="1459121" cy="1841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KOD LANJUTAN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133601" y="717408"/>
            <a:ext cx="152401" cy="27319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3034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89" r="2500" b="8889"/>
          <a:stretch/>
        </p:blipFill>
        <p:spPr bwMode="auto">
          <a:xfrm>
            <a:off x="1524000" y="609600"/>
            <a:ext cx="89154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ular Callout 10"/>
          <p:cNvSpPr/>
          <p:nvPr/>
        </p:nvSpPr>
        <p:spPr>
          <a:xfrm>
            <a:off x="3505200" y="2209800"/>
            <a:ext cx="4343400" cy="1905000"/>
          </a:xfrm>
          <a:prstGeom prst="wedgeRectCallout">
            <a:avLst>
              <a:gd name="adj1" fmla="val -26594"/>
              <a:gd name="adj2" fmla="val -77102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chemeClr val="tx1"/>
              </a:solidFill>
            </a:endParaRPr>
          </a:p>
          <a:p>
            <a:r>
              <a:rPr lang="en-US" sz="1400" dirty="0">
                <a:solidFill>
                  <a:schemeClr val="tx1"/>
                </a:solidFill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 err="1">
                <a:solidFill>
                  <a:schemeClr val="tx1"/>
                </a:solidFill>
              </a:rPr>
              <a:t>Secara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b="1" i="1" dirty="0">
                <a:solidFill>
                  <a:schemeClr val="tx1"/>
                </a:solidFill>
              </a:rPr>
              <a:t>default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hasil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carian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katalog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memaparkan</a:t>
            </a:r>
            <a:r>
              <a:rPr lang="en-US" sz="1400" dirty="0">
                <a:solidFill>
                  <a:schemeClr val="tx1"/>
                </a:solidFill>
              </a:rPr>
              <a:t> item yang </a:t>
            </a:r>
            <a:r>
              <a:rPr lang="en-US" sz="1400" dirty="0" err="1">
                <a:solidFill>
                  <a:schemeClr val="tx1"/>
                </a:solidFill>
              </a:rPr>
              <a:t>tidak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terikat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dengan</a:t>
            </a:r>
            <a:r>
              <a:rPr lang="en-US" sz="1400" dirty="0">
                <a:solidFill>
                  <a:schemeClr val="tx1"/>
                </a:solidFill>
              </a:rPr>
              <a:t> mana-mana </a:t>
            </a:r>
            <a:r>
              <a:rPr lang="en-US" sz="1400" dirty="0" err="1">
                <a:solidFill>
                  <a:schemeClr val="tx1"/>
                </a:solidFill>
              </a:rPr>
              <a:t>kontrak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melalui</a:t>
            </a:r>
            <a:r>
              <a:rPr lang="en-US" sz="1400" dirty="0">
                <a:solidFill>
                  <a:schemeClr val="tx1"/>
                </a:solidFill>
              </a:rPr>
              <a:t> menu tab </a:t>
            </a:r>
            <a:r>
              <a:rPr lang="en-US" sz="1400" b="1" dirty="0" err="1">
                <a:solidFill>
                  <a:schemeClr val="tx1"/>
                </a:solidFill>
              </a:rPr>
              <a:t>Bukan</a:t>
            </a:r>
            <a:r>
              <a:rPr lang="en-US" sz="1400" b="1" dirty="0">
                <a:solidFill>
                  <a:schemeClr val="tx1"/>
                </a:solidFill>
              </a:rPr>
              <a:t> </a:t>
            </a:r>
            <a:r>
              <a:rPr lang="en-US" sz="1400" b="1" dirty="0" err="1">
                <a:solidFill>
                  <a:schemeClr val="tx1"/>
                </a:solidFill>
              </a:rPr>
              <a:t>Kontrak</a:t>
            </a:r>
            <a:endParaRPr lang="en-US" sz="1400" b="1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 err="1">
                <a:solidFill>
                  <a:schemeClr val="tx1"/>
                </a:solidFill>
              </a:rPr>
              <a:t>Sekiranya</a:t>
            </a:r>
            <a:r>
              <a:rPr lang="en-US" sz="1400" dirty="0">
                <a:solidFill>
                  <a:schemeClr val="tx1"/>
                </a:solidFill>
              </a:rPr>
              <a:t>  item </a:t>
            </a:r>
            <a:r>
              <a:rPr lang="en-US" sz="1400" dirty="0" err="1">
                <a:solidFill>
                  <a:schemeClr val="tx1"/>
                </a:solidFill>
              </a:rPr>
              <a:t>berkenaan</a:t>
            </a:r>
            <a:r>
              <a:rPr lang="en-US" sz="1400" dirty="0">
                <a:solidFill>
                  <a:schemeClr val="tx1"/>
                </a:solidFill>
              </a:rPr>
              <a:t> juga </a:t>
            </a:r>
            <a:r>
              <a:rPr lang="en-US" sz="1400" dirty="0" err="1">
                <a:solidFill>
                  <a:schemeClr val="tx1"/>
                </a:solidFill>
              </a:rPr>
              <a:t>terikat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dibawah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kontrak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kontrak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pusat</a:t>
            </a:r>
            <a:r>
              <a:rPr lang="en-US" sz="1400" dirty="0">
                <a:solidFill>
                  <a:schemeClr val="tx1"/>
                </a:solidFill>
              </a:rPr>
              <a:t>/</a:t>
            </a:r>
            <a:r>
              <a:rPr lang="en-US" sz="1400" dirty="0" err="1">
                <a:solidFill>
                  <a:schemeClr val="tx1"/>
                </a:solidFill>
              </a:rPr>
              <a:t>kontrak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kementerian</a:t>
            </a:r>
            <a:r>
              <a:rPr lang="en-US" sz="1400" dirty="0">
                <a:solidFill>
                  <a:schemeClr val="tx1"/>
                </a:solidFill>
              </a:rPr>
              <a:t>/panel item </a:t>
            </a:r>
            <a:r>
              <a:rPr lang="en-US" sz="1400" dirty="0" err="1">
                <a:solidFill>
                  <a:schemeClr val="tx1"/>
                </a:solidFill>
              </a:rPr>
              <a:t>ianya</a:t>
            </a:r>
            <a:r>
              <a:rPr lang="en-US" sz="1400" dirty="0">
                <a:solidFill>
                  <a:schemeClr val="tx1"/>
                </a:solidFill>
              </a:rPr>
              <a:t> juga </a:t>
            </a:r>
            <a:r>
              <a:rPr lang="en-US" sz="1400" dirty="0" err="1">
                <a:solidFill>
                  <a:schemeClr val="tx1"/>
                </a:solidFill>
              </a:rPr>
              <a:t>boleh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dilihat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dan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dipilih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melalui</a:t>
            </a:r>
            <a:r>
              <a:rPr lang="en-US" sz="1400" dirty="0">
                <a:solidFill>
                  <a:schemeClr val="tx1"/>
                </a:solidFill>
              </a:rPr>
              <a:t> menu tab </a:t>
            </a:r>
            <a:r>
              <a:rPr lang="en-US" sz="1400" dirty="0" err="1">
                <a:solidFill>
                  <a:schemeClr val="tx1"/>
                </a:solidFill>
              </a:rPr>
              <a:t>masing-masing</a:t>
            </a:r>
            <a:endParaRPr lang="en-US" sz="1400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44B81-B866-4602-900E-C279E5039DEB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828800" y="1295400"/>
            <a:ext cx="3581400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7" name="Rectangle 6"/>
          <p:cNvSpPr/>
          <p:nvPr/>
        </p:nvSpPr>
        <p:spPr>
          <a:xfrm>
            <a:off x="1524000" y="0"/>
            <a:ext cx="9144000" cy="381000"/>
          </a:xfrm>
          <a:prstGeom prst="rect">
            <a:avLst/>
          </a:prstGeom>
          <a:solidFill>
            <a:srgbClr val="34C8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PEMINTA - KAJIAN PASARAN (4/4)</a:t>
            </a:r>
          </a:p>
        </p:txBody>
      </p:sp>
    </p:spTree>
    <p:extLst>
      <p:ext uri="{BB962C8B-B14F-4D97-AF65-F5344CB8AC3E}">
        <p14:creationId xmlns:p14="http://schemas.microsoft.com/office/powerpoint/2010/main" val="42571933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83488" y="3592598"/>
            <a:ext cx="5403113" cy="250340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56" name="Rounded Rectangle 55"/>
          <p:cNvSpPr/>
          <p:nvPr/>
        </p:nvSpPr>
        <p:spPr bwMode="auto">
          <a:xfrm>
            <a:off x="8991601" y="1757907"/>
            <a:ext cx="1502369" cy="1504173"/>
          </a:xfrm>
          <a:prstGeom prst="roundRect">
            <a:avLst>
              <a:gd name="adj" fmla="val 10000"/>
            </a:avLst>
          </a:prstGeom>
          <a:solidFill>
            <a:schemeClr val="bg1"/>
          </a:solidFill>
          <a:ln w="6350">
            <a:solidFill>
              <a:schemeClr val="tx1"/>
            </a:solidFill>
          </a:ln>
          <a:effectLst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12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Pembekal</a:t>
            </a:r>
            <a:endParaRPr lang="en-US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1200" u="sng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114300" indent="-114300">
              <a:buFont typeface="Arial" panose="020B0604020202020204" pitchFamily="34" charset="0"/>
              <a:buChar char="•"/>
            </a:pPr>
            <a:r>
              <a:rPr lang="en-US" sz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Menjawab</a:t>
            </a: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pertanyaan</a:t>
            </a: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item</a:t>
            </a:r>
          </a:p>
          <a:p>
            <a:endParaRPr lang="en-US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Rounded Rectangle 56"/>
          <p:cNvSpPr/>
          <p:nvPr/>
        </p:nvSpPr>
        <p:spPr bwMode="auto">
          <a:xfrm>
            <a:off x="3200400" y="1813026"/>
            <a:ext cx="1524000" cy="1388629"/>
          </a:xfrm>
          <a:prstGeom prst="roundRect">
            <a:avLst>
              <a:gd name="adj" fmla="val 10000"/>
            </a:avLst>
          </a:prstGeom>
          <a:solidFill>
            <a:schemeClr val="bg1"/>
          </a:solidFill>
          <a:ln w="6350">
            <a:solidFill>
              <a:schemeClr val="tx1"/>
            </a:solidFill>
          </a:ln>
          <a:effectLst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12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Peminta</a:t>
            </a:r>
            <a:endParaRPr lang="en-US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114300" indent="-114300">
              <a:buFont typeface="Arial" panose="020B0604020202020204" pitchFamily="34" charset="0"/>
              <a:buChar char="•"/>
            </a:pPr>
            <a:r>
              <a:rPr lang="en-US" sz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Membandingkan</a:t>
            </a: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Item </a:t>
            </a:r>
            <a:r>
              <a:rPr lang="en-US" sz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dari</a:t>
            </a: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beberapa</a:t>
            </a: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pembekal</a:t>
            </a:r>
            <a:endParaRPr lang="en-US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Rounded Rectangle 58"/>
          <p:cNvSpPr/>
          <p:nvPr/>
        </p:nvSpPr>
        <p:spPr bwMode="auto">
          <a:xfrm>
            <a:off x="7086600" y="1752601"/>
            <a:ext cx="1600200" cy="1509479"/>
          </a:xfrm>
          <a:prstGeom prst="roundRect">
            <a:avLst>
              <a:gd name="adj" fmla="val 10000"/>
            </a:avLst>
          </a:prstGeom>
          <a:solidFill>
            <a:schemeClr val="bg1"/>
          </a:solidFill>
          <a:ln w="6350">
            <a:solidFill>
              <a:schemeClr val="tx1"/>
            </a:solidFill>
          </a:ln>
          <a:effectLst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1200" b="1" u="sng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Peminta</a:t>
            </a:r>
            <a:r>
              <a:rPr lang="en-US" sz="1200" b="1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endParaRPr lang="en-US" sz="1200" u="sng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114300" indent="-114300">
              <a:buFont typeface="Arial" panose="020B0604020202020204" pitchFamily="34" charset="0"/>
              <a:buChar char="•"/>
            </a:pPr>
            <a:r>
              <a:rPr lang="en-US" sz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Membuat</a:t>
            </a: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pertanyaan</a:t>
            </a: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berkaitan</a:t>
            </a: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item </a:t>
            </a:r>
            <a:r>
              <a:rPr lang="en-US" sz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kepada</a:t>
            </a: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pembekal</a:t>
            </a: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terpilih</a:t>
            </a:r>
            <a:endParaRPr lang="en-US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44B81-B866-4602-900E-C279E5039DEB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1524000" y="0"/>
            <a:ext cx="9144000" cy="542260"/>
          </a:xfrm>
          <a:prstGeom prst="rect">
            <a:avLst/>
          </a:prstGeom>
          <a:solidFill>
            <a:srgbClr val="34C8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KAJIAN PASARAN – PEMILIHAN ITEM DARI KATALOG</a:t>
            </a:r>
          </a:p>
        </p:txBody>
      </p:sp>
      <p:sp>
        <p:nvSpPr>
          <p:cNvPr id="24" name="Flowchart: Decision 23"/>
          <p:cNvSpPr/>
          <p:nvPr/>
        </p:nvSpPr>
        <p:spPr>
          <a:xfrm>
            <a:off x="1683488" y="3592599"/>
            <a:ext cx="1523997" cy="1132753"/>
          </a:xfrm>
          <a:prstGeom prst="flowChartDecision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Banding Item</a:t>
            </a:r>
          </a:p>
        </p:txBody>
      </p:sp>
      <p:sp>
        <p:nvSpPr>
          <p:cNvPr id="26" name="Flowchart: Decision 25"/>
          <p:cNvSpPr/>
          <p:nvPr/>
        </p:nvSpPr>
        <p:spPr>
          <a:xfrm>
            <a:off x="4953000" y="1940963"/>
            <a:ext cx="1895619" cy="1132753"/>
          </a:xfrm>
          <a:prstGeom prst="flowChartDecision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Maklumat</a:t>
            </a: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lanjut</a:t>
            </a:r>
            <a:endParaRPr lang="en-US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ounded Rectangle 28"/>
          <p:cNvSpPr/>
          <p:nvPr/>
        </p:nvSpPr>
        <p:spPr bwMode="auto">
          <a:xfrm>
            <a:off x="9040516" y="4073512"/>
            <a:ext cx="1404537" cy="1556976"/>
          </a:xfrm>
          <a:prstGeom prst="roundRect">
            <a:avLst>
              <a:gd name="adj" fmla="val 10000"/>
            </a:avLst>
          </a:prstGeom>
          <a:solidFill>
            <a:schemeClr val="bg1"/>
          </a:solidFill>
          <a:ln w="6350">
            <a:solidFill>
              <a:schemeClr val="tx1"/>
            </a:solidFill>
          </a:ln>
          <a:effectLst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12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Peminta</a:t>
            </a:r>
            <a:endParaRPr lang="en-US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1200" u="sng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114300" indent="-114300">
              <a:buFont typeface="Arial" panose="020B0604020202020204" pitchFamily="34" charset="0"/>
              <a:buChar char="•"/>
            </a:pPr>
            <a:r>
              <a:rPr lang="en-US" sz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Mengesah</a:t>
            </a: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maklumbalas</a:t>
            </a: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pembekal</a:t>
            </a:r>
            <a:endParaRPr lang="en-US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Pentagon 31"/>
          <p:cNvSpPr/>
          <p:nvPr/>
        </p:nvSpPr>
        <p:spPr>
          <a:xfrm rot="5400000">
            <a:off x="1725632" y="1177883"/>
            <a:ext cx="1439709" cy="12192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171450" indent="-171450">
              <a:buFont typeface="Arial" pitchFamily="34" charset="0"/>
              <a:buChar char="•"/>
            </a:pPr>
            <a:r>
              <a:rPr lang="en-US" sz="1200" b="1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Memilih</a:t>
            </a:r>
            <a:r>
              <a:rPr lang="en-US" sz="12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item </a:t>
            </a:r>
            <a:r>
              <a:rPr lang="en-US" sz="1200" b="1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12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1200" b="1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pembekal</a:t>
            </a:r>
            <a:r>
              <a:rPr lang="en-US" sz="12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dari</a:t>
            </a:r>
            <a:r>
              <a:rPr lang="en-US" sz="12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katalog</a:t>
            </a:r>
            <a:endParaRPr lang="en-US" sz="12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Pentagon 32"/>
          <p:cNvSpPr/>
          <p:nvPr/>
        </p:nvSpPr>
        <p:spPr>
          <a:xfrm rot="5400000">
            <a:off x="4991593" y="4386685"/>
            <a:ext cx="1818430" cy="12954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171450" indent="-171450">
              <a:buFont typeface="Arial" pitchFamily="34" charset="0"/>
              <a:buChar char="•"/>
            </a:pPr>
            <a:r>
              <a:rPr lang="en-US" sz="1200" b="1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Membawa</a:t>
            </a:r>
            <a:r>
              <a:rPr lang="en-US" sz="12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item </a:t>
            </a:r>
            <a:r>
              <a:rPr lang="en-US" sz="1200" b="1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12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pengesyoran</a:t>
            </a:r>
            <a:r>
              <a:rPr lang="en-US" sz="12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pembekal</a:t>
            </a:r>
            <a:r>
              <a:rPr lang="en-US" sz="12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untuk</a:t>
            </a:r>
            <a:r>
              <a:rPr lang="en-US" sz="12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penciptaan</a:t>
            </a:r>
            <a:r>
              <a:rPr lang="en-US" sz="12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Nota </a:t>
            </a:r>
            <a:r>
              <a:rPr lang="en-US" sz="1200" b="1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Minta</a:t>
            </a:r>
            <a:endParaRPr lang="en-US" sz="12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" name="Elbow Connector 3"/>
          <p:cNvCxnSpPr>
            <a:endCxn id="57" idx="2"/>
          </p:cNvCxnSpPr>
          <p:nvPr/>
        </p:nvCxnSpPr>
        <p:spPr>
          <a:xfrm rot="5400000" flipH="1" flipV="1">
            <a:off x="3106283" y="3302857"/>
            <a:ext cx="957320" cy="754914"/>
          </a:xfrm>
          <a:prstGeom prst="bentConnector3">
            <a:avLst>
              <a:gd name="adj1" fmla="val 20"/>
            </a:avLst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Elbow Connector 6"/>
          <p:cNvCxnSpPr/>
          <p:nvPr/>
        </p:nvCxnSpPr>
        <p:spPr>
          <a:xfrm>
            <a:off x="2456117" y="4725351"/>
            <a:ext cx="2807623" cy="318982"/>
          </a:xfrm>
          <a:prstGeom prst="bentConnector3">
            <a:avLst>
              <a:gd name="adj1" fmla="val -367"/>
            </a:avLst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32" idx="3"/>
          </p:cNvCxnSpPr>
          <p:nvPr/>
        </p:nvCxnSpPr>
        <p:spPr>
          <a:xfrm>
            <a:off x="2445486" y="2507338"/>
            <a:ext cx="0" cy="108526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57" idx="3"/>
            <a:endCxn id="26" idx="1"/>
          </p:cNvCxnSpPr>
          <p:nvPr/>
        </p:nvCxnSpPr>
        <p:spPr>
          <a:xfrm flipV="1">
            <a:off x="4724401" y="2507340"/>
            <a:ext cx="228599" cy="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endCxn id="59" idx="1"/>
          </p:cNvCxnSpPr>
          <p:nvPr/>
        </p:nvCxnSpPr>
        <p:spPr>
          <a:xfrm flipV="1">
            <a:off x="6848618" y="2507340"/>
            <a:ext cx="237982" cy="265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59" idx="3"/>
            <a:endCxn id="56" idx="1"/>
          </p:cNvCxnSpPr>
          <p:nvPr/>
        </p:nvCxnSpPr>
        <p:spPr>
          <a:xfrm>
            <a:off x="8686800" y="2507341"/>
            <a:ext cx="304800" cy="265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56" idx="2"/>
            <a:endCxn id="29" idx="0"/>
          </p:cNvCxnSpPr>
          <p:nvPr/>
        </p:nvCxnSpPr>
        <p:spPr>
          <a:xfrm flipH="1">
            <a:off x="9742785" y="3262080"/>
            <a:ext cx="1" cy="81143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>
            <a:off x="6548509" y="5029200"/>
            <a:ext cx="2492007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endCxn id="33" idx="1"/>
          </p:cNvCxnSpPr>
          <p:nvPr/>
        </p:nvCxnSpPr>
        <p:spPr>
          <a:xfrm>
            <a:off x="5900808" y="3073716"/>
            <a:ext cx="0" cy="105145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3382804" y="3883224"/>
            <a:ext cx="4042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 </a:t>
            </a:r>
            <a:r>
              <a:rPr lang="en-US" sz="1400" b="1" i="1" dirty="0" err="1"/>
              <a:t>ya</a:t>
            </a:r>
            <a:endParaRPr lang="en-MY" sz="1400" b="1" i="1" dirty="0"/>
          </a:p>
        </p:txBody>
      </p:sp>
      <p:sp>
        <p:nvSpPr>
          <p:cNvPr id="43" name="TextBox 42"/>
          <p:cNvSpPr txBox="1"/>
          <p:nvPr/>
        </p:nvSpPr>
        <p:spPr>
          <a:xfrm>
            <a:off x="3200400" y="4800601"/>
            <a:ext cx="5677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err="1"/>
              <a:t>tidak</a:t>
            </a:r>
            <a:endParaRPr lang="en-MY" sz="1400" b="1" i="1" dirty="0"/>
          </a:p>
        </p:txBody>
      </p:sp>
      <p:sp>
        <p:nvSpPr>
          <p:cNvPr id="44" name="TextBox 43"/>
          <p:cNvSpPr txBox="1"/>
          <p:nvPr/>
        </p:nvSpPr>
        <p:spPr>
          <a:xfrm>
            <a:off x="5900808" y="3526426"/>
            <a:ext cx="5677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err="1"/>
              <a:t>tidak</a:t>
            </a:r>
            <a:endParaRPr lang="en-MY" sz="1400" b="1" i="1" dirty="0"/>
          </a:p>
        </p:txBody>
      </p:sp>
      <p:sp>
        <p:nvSpPr>
          <p:cNvPr id="45" name="TextBox 44"/>
          <p:cNvSpPr txBox="1"/>
          <p:nvPr/>
        </p:nvSpPr>
        <p:spPr>
          <a:xfrm>
            <a:off x="6682322" y="2133601"/>
            <a:ext cx="4042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 </a:t>
            </a:r>
            <a:r>
              <a:rPr lang="en-US" sz="1400" b="1" i="1" dirty="0" err="1"/>
              <a:t>ya</a:t>
            </a:r>
            <a:endParaRPr lang="en-MY" sz="1400" b="1" i="1" dirty="0"/>
          </a:p>
        </p:txBody>
      </p:sp>
      <p:sp>
        <p:nvSpPr>
          <p:cNvPr id="30" name="TextBox 29"/>
          <p:cNvSpPr txBox="1"/>
          <p:nvPr/>
        </p:nvSpPr>
        <p:spPr>
          <a:xfrm>
            <a:off x="2349377" y="4876801"/>
            <a:ext cx="28193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b="1" i="1" dirty="0">
              <a:latin typeface="Arial" pitchFamily="34" charset="0"/>
              <a:cs typeface="Arial" pitchFamily="34" charset="0"/>
            </a:endParaRPr>
          </a:p>
          <a:p>
            <a:r>
              <a:rPr lang="en-US" sz="1200" b="1" i="1" dirty="0">
                <a:latin typeface="Arial" pitchFamily="34" charset="0"/>
                <a:cs typeface="Arial" pitchFamily="34" charset="0"/>
              </a:rPr>
              <a:t>item </a:t>
            </a:r>
            <a:r>
              <a:rPr lang="en-US" sz="1200" b="1" i="1" dirty="0" err="1">
                <a:latin typeface="Arial" pitchFamily="34" charset="0"/>
                <a:cs typeface="Arial" pitchFamily="34" charset="0"/>
              </a:rPr>
              <a:t>menepati</a:t>
            </a:r>
            <a:r>
              <a:rPr lang="en-US" sz="12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i="1" dirty="0" err="1">
                <a:latin typeface="Arial" pitchFamily="34" charset="0"/>
                <a:cs typeface="Arial" pitchFamily="34" charset="0"/>
              </a:rPr>
              <a:t>keperluan</a:t>
            </a:r>
            <a:r>
              <a:rPr lang="en-US" sz="12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i="1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12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i="1" dirty="0" err="1">
                <a:latin typeface="Arial" pitchFamily="34" charset="0"/>
                <a:cs typeface="Arial" pitchFamily="34" charset="0"/>
              </a:rPr>
              <a:t>syarat</a:t>
            </a:r>
            <a:r>
              <a:rPr lang="en-US" sz="12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i="1" dirty="0" err="1">
                <a:latin typeface="Arial" pitchFamily="34" charset="0"/>
                <a:cs typeface="Arial" pitchFamily="34" charset="0"/>
              </a:rPr>
              <a:t>bilangan</a:t>
            </a:r>
            <a:r>
              <a:rPr lang="en-US" sz="1200" b="1" i="1" dirty="0">
                <a:latin typeface="Arial" pitchFamily="34" charset="0"/>
                <a:cs typeface="Arial" pitchFamily="34" charset="0"/>
              </a:rPr>
              <a:t> 3 </a:t>
            </a:r>
            <a:r>
              <a:rPr lang="en-US" sz="1200" b="1" i="1" dirty="0" err="1">
                <a:latin typeface="Arial" pitchFamily="34" charset="0"/>
                <a:cs typeface="Arial" pitchFamily="34" charset="0"/>
              </a:rPr>
              <a:t>pembekal</a:t>
            </a:r>
            <a:r>
              <a:rPr lang="en-US" sz="1200" b="1" i="1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1200" b="1" i="1" dirty="0" err="1">
                <a:latin typeface="Arial" pitchFamily="34" charset="0"/>
                <a:cs typeface="Arial" pitchFamily="34" charset="0"/>
              </a:rPr>
              <a:t>dipenuhi</a:t>
            </a:r>
            <a:endParaRPr lang="en-US" sz="1200" b="1" i="1" dirty="0">
              <a:latin typeface="Arial" pitchFamily="34" charset="0"/>
              <a:cs typeface="Arial" pitchFamily="34" charset="0"/>
            </a:endParaRPr>
          </a:p>
          <a:p>
            <a:endParaRPr lang="en-US" sz="1200" b="1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5117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itle 1"/>
          <p:cNvSpPr txBox="1">
            <a:spLocks/>
          </p:cNvSpPr>
          <p:nvPr/>
        </p:nvSpPr>
        <p:spPr>
          <a:xfrm>
            <a:off x="1808390" y="304800"/>
            <a:ext cx="3810000" cy="42434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 err="1">
                <a:solidFill>
                  <a:srgbClr val="00B0F0"/>
                </a:solidFill>
                <a:latin typeface="Century Gothic" panose="020B0502020202020204" pitchFamily="34" charset="0"/>
                <a:ea typeface="Arial Unicode MS" panose="020B0604020202020204" pitchFamily="34" charset="-128"/>
                <a:cs typeface="helvetica" panose="020B0604020202020204" pitchFamily="34" charset="0"/>
              </a:rPr>
              <a:t>Objektif</a:t>
            </a:r>
            <a:r>
              <a:rPr lang="en-US" sz="3200" b="1" dirty="0">
                <a:solidFill>
                  <a:srgbClr val="00B0F0"/>
                </a:solidFill>
                <a:latin typeface="Century Gothic" panose="020B0502020202020204" pitchFamily="34" charset="0"/>
                <a:ea typeface="Arial Unicode MS" panose="020B0604020202020204" pitchFamily="34" charset="-128"/>
                <a:cs typeface="helvetica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entury Gothic" panose="020B0502020202020204" pitchFamily="34" charset="0"/>
                <a:ea typeface="Arial Unicode MS" panose="020B0604020202020204" pitchFamily="34" charset="-128"/>
                <a:cs typeface="helvetica" panose="020B0604020202020204" pitchFamily="34" charset="0"/>
              </a:rPr>
              <a:t>Taklimat</a:t>
            </a:r>
            <a:endParaRPr lang="en-US" sz="2800" b="1" dirty="0">
              <a:solidFill>
                <a:srgbClr val="0070C0"/>
              </a:solidFill>
              <a:latin typeface="Century Gothic" panose="020B0502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9" name="Round Diagonal Corner Rectangle 48"/>
          <p:cNvSpPr/>
          <p:nvPr/>
        </p:nvSpPr>
        <p:spPr>
          <a:xfrm>
            <a:off x="2185680" y="3429001"/>
            <a:ext cx="2765257" cy="1940957"/>
          </a:xfrm>
          <a:prstGeom prst="round2Diag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dirty="0" err="1">
                <a:latin typeface="Century Gothic" panose="020B0502020202020204" pitchFamily="34" charset="0"/>
                <a:cs typeface="helvetica" panose="020B0604020202020204" pitchFamily="34" charset="0"/>
              </a:rPr>
              <a:t>Memberi</a:t>
            </a:r>
            <a:r>
              <a:rPr lang="en-US" dirty="0">
                <a:latin typeface="Century Gothic" panose="020B0502020202020204" pitchFamily="34" charset="0"/>
                <a:cs typeface="helvetica" panose="020B0604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  <a:cs typeface="helvetica" panose="020B0604020202020204" pitchFamily="34" charset="0"/>
              </a:rPr>
              <a:t>pemahaman</a:t>
            </a:r>
            <a:r>
              <a:rPr lang="en-US" dirty="0">
                <a:latin typeface="Century Gothic" panose="020B0502020202020204" pitchFamily="34" charset="0"/>
                <a:cs typeface="helvetica" panose="020B0604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  <a:cs typeface="helvetica" panose="020B0604020202020204" pitchFamily="34" charset="0"/>
              </a:rPr>
              <a:t>mengenai</a:t>
            </a:r>
            <a:r>
              <a:rPr lang="en-US" dirty="0">
                <a:latin typeface="Century Gothic" panose="020B0502020202020204" pitchFamily="34" charset="0"/>
                <a:cs typeface="helvetica" panose="020B0604020202020204" pitchFamily="34" charset="0"/>
              </a:rPr>
              <a:t> </a:t>
            </a:r>
            <a:r>
              <a:rPr lang="en-US" b="1" dirty="0" err="1">
                <a:latin typeface="Century Gothic" panose="020B0502020202020204" pitchFamily="34" charset="0"/>
                <a:cs typeface="helvetica" panose="020B0604020202020204" pitchFamily="34" charset="0"/>
              </a:rPr>
              <a:t>peranan-peranan</a:t>
            </a:r>
            <a:r>
              <a:rPr lang="en-US" dirty="0">
                <a:latin typeface="Century Gothic" panose="020B0502020202020204" pitchFamily="34" charset="0"/>
                <a:cs typeface="helvetica" panose="020B0604020202020204" pitchFamily="34" charset="0"/>
              </a:rPr>
              <a:t> yang </a:t>
            </a:r>
            <a:r>
              <a:rPr lang="en-US" dirty="0" err="1">
                <a:latin typeface="Century Gothic" panose="020B0502020202020204" pitchFamily="34" charset="0"/>
                <a:cs typeface="helvetica" panose="020B0604020202020204" pitchFamily="34" charset="0"/>
              </a:rPr>
              <a:t>wujud</a:t>
            </a:r>
            <a:r>
              <a:rPr lang="en-US" dirty="0">
                <a:latin typeface="Century Gothic" panose="020B0502020202020204" pitchFamily="34" charset="0"/>
                <a:cs typeface="helvetica" panose="020B0604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  <a:cs typeface="helvetica" panose="020B0604020202020204" pitchFamily="34" charset="0"/>
              </a:rPr>
              <a:t>dan</a:t>
            </a:r>
            <a:r>
              <a:rPr lang="en-US" dirty="0">
                <a:latin typeface="Century Gothic" panose="020B0502020202020204" pitchFamily="34" charset="0"/>
                <a:cs typeface="helvetica" panose="020B0604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  <a:cs typeface="helvetica" panose="020B0604020202020204" pitchFamily="34" charset="0"/>
              </a:rPr>
              <a:t>tindakan</a:t>
            </a:r>
            <a:r>
              <a:rPr lang="en-US" dirty="0">
                <a:latin typeface="Century Gothic" panose="020B0502020202020204" pitchFamily="34" charset="0"/>
                <a:cs typeface="helvetica" panose="020B0604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  <a:cs typeface="helvetica" panose="020B0604020202020204" pitchFamily="34" charset="0"/>
              </a:rPr>
              <a:t>setiap</a:t>
            </a:r>
            <a:r>
              <a:rPr lang="en-US" dirty="0">
                <a:latin typeface="Century Gothic" panose="020B0502020202020204" pitchFamily="34" charset="0"/>
                <a:cs typeface="helvetica" panose="020B0604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  <a:cs typeface="helvetica" panose="020B0604020202020204" pitchFamily="34" charset="0"/>
              </a:rPr>
              <a:t>peranan</a:t>
            </a:r>
            <a:r>
              <a:rPr lang="en-US" dirty="0">
                <a:latin typeface="Century Gothic" panose="020B0502020202020204" pitchFamily="34" charset="0"/>
                <a:cs typeface="helvetica" panose="020B0604020202020204" pitchFamily="34" charset="0"/>
              </a:rPr>
              <a:t>.</a:t>
            </a:r>
          </a:p>
        </p:txBody>
      </p:sp>
      <p:sp>
        <p:nvSpPr>
          <p:cNvPr id="39" name="Oval 38"/>
          <p:cNvSpPr/>
          <p:nvPr/>
        </p:nvSpPr>
        <p:spPr>
          <a:xfrm>
            <a:off x="1654630" y="1463916"/>
            <a:ext cx="621203" cy="842995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bg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1</a:t>
            </a:r>
          </a:p>
        </p:txBody>
      </p:sp>
      <p:sp>
        <p:nvSpPr>
          <p:cNvPr id="58" name="Oval 57"/>
          <p:cNvSpPr/>
          <p:nvPr/>
        </p:nvSpPr>
        <p:spPr>
          <a:xfrm>
            <a:off x="1645105" y="3581401"/>
            <a:ext cx="621203" cy="842995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bg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2</a:t>
            </a:r>
          </a:p>
        </p:txBody>
      </p:sp>
      <p:sp>
        <p:nvSpPr>
          <p:cNvPr id="59" name="Oval 58"/>
          <p:cNvSpPr/>
          <p:nvPr/>
        </p:nvSpPr>
        <p:spPr>
          <a:xfrm>
            <a:off x="7166569" y="2306911"/>
            <a:ext cx="621203" cy="842995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bg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3</a:t>
            </a:r>
          </a:p>
        </p:txBody>
      </p:sp>
      <p:sp>
        <p:nvSpPr>
          <p:cNvPr id="23" name="Flowchart: Delay 22"/>
          <p:cNvSpPr/>
          <p:nvPr/>
        </p:nvSpPr>
        <p:spPr>
          <a:xfrm>
            <a:off x="1529443" y="299032"/>
            <a:ext cx="250372" cy="478971"/>
          </a:xfrm>
          <a:prstGeom prst="flowChartDelay">
            <a:avLst/>
          </a:prstGeom>
          <a:solidFill>
            <a:srgbClr val="038CB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524000" y="0"/>
            <a:ext cx="9144000" cy="270456"/>
          </a:xfrm>
          <a:prstGeom prst="rect">
            <a:avLst/>
          </a:prstGeom>
          <a:solidFill>
            <a:srgbClr val="34C8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6146" name="Picture 2" descr="http://previewcf.turbosquid.com/Preview/2014/05/25__17_25_41/bullprv1.jpg6d75c9ac-d8d5-4b01-bea0-d4fa94fe46fcLarg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208" y="859971"/>
            <a:ext cx="3147393" cy="4196524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2286000" y="1429747"/>
            <a:ext cx="26649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latin typeface="Century Gothic" panose="020B0502020202020204" pitchFamily="34" charset="0"/>
                <a:cs typeface="helvetica" panose="020B0604020202020204" pitchFamily="34" charset="0"/>
              </a:rPr>
              <a:t>Memberi</a:t>
            </a:r>
            <a:r>
              <a:rPr lang="en-US" dirty="0">
                <a:latin typeface="Century Gothic" panose="020B0502020202020204" pitchFamily="34" charset="0"/>
                <a:cs typeface="helvetica" panose="020B0604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  <a:cs typeface="helvetica" panose="020B0604020202020204" pitchFamily="34" charset="0"/>
              </a:rPr>
              <a:t>penerangan</a:t>
            </a:r>
            <a:r>
              <a:rPr lang="en-US" dirty="0">
                <a:latin typeface="Century Gothic" panose="020B0502020202020204" pitchFamily="34" charset="0"/>
                <a:cs typeface="helvetica" panose="020B0604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  <a:cs typeface="helvetica" panose="020B0604020202020204" pitchFamily="34" charset="0"/>
              </a:rPr>
              <a:t>mengenai</a:t>
            </a:r>
            <a:r>
              <a:rPr lang="en-US" dirty="0">
                <a:latin typeface="Century Gothic" panose="020B0502020202020204" pitchFamily="34" charset="0"/>
                <a:cs typeface="helvetica" panose="020B0604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  <a:cs typeface="helvetica" panose="020B0604020202020204" pitchFamily="34" charset="0"/>
              </a:rPr>
              <a:t>aliran</a:t>
            </a:r>
            <a:r>
              <a:rPr lang="en-US" dirty="0">
                <a:latin typeface="Century Gothic" panose="020B0502020202020204" pitchFamily="34" charset="0"/>
                <a:cs typeface="helvetica" panose="020B0604020202020204" pitchFamily="34" charset="0"/>
              </a:rPr>
              <a:t> proses </a:t>
            </a:r>
            <a:r>
              <a:rPr lang="en-US" dirty="0" err="1">
                <a:latin typeface="Century Gothic" panose="020B0502020202020204" pitchFamily="34" charset="0"/>
                <a:cs typeface="helvetica" panose="020B0604020202020204" pitchFamily="34" charset="0"/>
              </a:rPr>
              <a:t>dalam</a:t>
            </a:r>
            <a:r>
              <a:rPr lang="en-US" dirty="0">
                <a:latin typeface="Century Gothic" panose="020B0502020202020204" pitchFamily="34" charset="0"/>
                <a:cs typeface="helvetica" panose="020B0604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  <a:cs typeface="helvetica" panose="020B0604020202020204" pitchFamily="34" charset="0"/>
              </a:rPr>
              <a:t>pelaksanaan</a:t>
            </a:r>
            <a:r>
              <a:rPr lang="en-US" dirty="0">
                <a:latin typeface="Century Gothic" panose="020B0502020202020204" pitchFamily="34" charset="0"/>
                <a:cs typeface="helvetica" panose="020B0604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  <a:cs typeface="helvetica" panose="020B0604020202020204" pitchFamily="34" charset="0"/>
              </a:rPr>
              <a:t>perolehan</a:t>
            </a:r>
            <a:r>
              <a:rPr lang="en-US" dirty="0">
                <a:latin typeface="Century Gothic" panose="020B0502020202020204" pitchFamily="34" charset="0"/>
                <a:cs typeface="helvetica" panose="020B0604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  <a:cs typeface="helvetica" panose="020B0604020202020204" pitchFamily="34" charset="0"/>
              </a:rPr>
              <a:t>secara</a:t>
            </a:r>
            <a:r>
              <a:rPr lang="en-US" dirty="0">
                <a:latin typeface="Century Gothic" panose="020B0502020202020204" pitchFamily="34" charset="0"/>
                <a:cs typeface="helvetica" panose="020B0604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  <a:cs typeface="helvetica" panose="020B0604020202020204" pitchFamily="34" charset="0"/>
              </a:rPr>
              <a:t>Pembelian</a:t>
            </a:r>
            <a:r>
              <a:rPr lang="en-US" dirty="0">
                <a:latin typeface="Century Gothic" panose="020B0502020202020204" pitchFamily="34" charset="0"/>
                <a:cs typeface="helvetica" panose="020B0604020202020204" pitchFamily="34" charset="0"/>
              </a:rPr>
              <a:t> Terus.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924801" y="2306910"/>
            <a:ext cx="218783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latin typeface="Century Gothic" panose="020B0502020202020204" pitchFamily="34" charset="0"/>
                <a:cs typeface="helvetica" panose="020B0604020202020204" pitchFamily="34" charset="0"/>
              </a:rPr>
              <a:t>Membolehkan</a:t>
            </a:r>
            <a:r>
              <a:rPr lang="en-US" dirty="0">
                <a:latin typeface="Century Gothic" panose="020B0502020202020204" pitchFamily="34" charset="0"/>
                <a:cs typeface="helvetica" panose="020B0604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  <a:cs typeface="helvetica" panose="020B0604020202020204" pitchFamily="34" charset="0"/>
              </a:rPr>
              <a:t>agensi</a:t>
            </a:r>
            <a:r>
              <a:rPr lang="en-US" dirty="0">
                <a:latin typeface="Century Gothic" panose="020B0502020202020204" pitchFamily="34" charset="0"/>
                <a:cs typeface="helvetica" panose="020B0604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  <a:cs typeface="helvetica" panose="020B0604020202020204" pitchFamily="34" charset="0"/>
              </a:rPr>
              <a:t>memahami</a:t>
            </a:r>
            <a:r>
              <a:rPr lang="en-US" dirty="0">
                <a:latin typeface="Century Gothic" panose="020B0502020202020204" pitchFamily="34" charset="0"/>
                <a:cs typeface="helvetica" panose="020B0604020202020204" pitchFamily="34" charset="0"/>
              </a:rPr>
              <a:t> </a:t>
            </a:r>
            <a:r>
              <a:rPr lang="en-US" b="1" dirty="0" err="1">
                <a:latin typeface="Century Gothic" panose="020B0502020202020204" pitchFamily="34" charset="0"/>
                <a:cs typeface="helvetica" panose="020B0604020202020204" pitchFamily="34" charset="0"/>
              </a:rPr>
              <a:t>aliran</a:t>
            </a:r>
            <a:r>
              <a:rPr lang="en-US" b="1" dirty="0">
                <a:latin typeface="Century Gothic" panose="020B0502020202020204" pitchFamily="34" charset="0"/>
                <a:cs typeface="helvetica" panose="020B0604020202020204" pitchFamily="34" charset="0"/>
              </a:rPr>
              <a:t> proses</a:t>
            </a:r>
            <a:r>
              <a:rPr lang="en-US" dirty="0">
                <a:latin typeface="Century Gothic" panose="020B0502020202020204" pitchFamily="34" charset="0"/>
                <a:cs typeface="helvetica" panose="020B0604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  <a:cs typeface="helvetica" panose="020B0604020202020204" pitchFamily="34" charset="0"/>
              </a:rPr>
              <a:t>Pembelian</a:t>
            </a:r>
            <a:r>
              <a:rPr lang="en-US" dirty="0">
                <a:latin typeface="Century Gothic" panose="020B0502020202020204" pitchFamily="34" charset="0"/>
                <a:cs typeface="helvetica" panose="020B0604020202020204" pitchFamily="34" charset="0"/>
              </a:rPr>
              <a:t> Terus.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44B81-B866-4602-900E-C279E5039DE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6285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lowchart: Delay 25"/>
          <p:cNvSpPr/>
          <p:nvPr/>
        </p:nvSpPr>
        <p:spPr>
          <a:xfrm>
            <a:off x="1654629" y="333065"/>
            <a:ext cx="250372" cy="478971"/>
          </a:xfrm>
          <a:prstGeom prst="flowChartDelay">
            <a:avLst/>
          </a:prstGeom>
          <a:solidFill>
            <a:srgbClr val="038CB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524000" y="0"/>
            <a:ext cx="9144000" cy="270456"/>
          </a:xfrm>
          <a:prstGeom prst="rect">
            <a:avLst/>
          </a:prstGeom>
          <a:solidFill>
            <a:srgbClr val="34C8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28" name="Picture 27" descr="Image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471" y="1203901"/>
            <a:ext cx="923851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1" name="Straight Connector 30"/>
          <p:cNvCxnSpPr/>
          <p:nvPr/>
        </p:nvCxnSpPr>
        <p:spPr>
          <a:xfrm>
            <a:off x="3049055" y="873648"/>
            <a:ext cx="7313072" cy="6841"/>
          </a:xfrm>
          <a:prstGeom prst="line">
            <a:avLst/>
          </a:prstGeom>
          <a:ln w="285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 txBox="1">
            <a:spLocks/>
          </p:cNvSpPr>
          <p:nvPr/>
        </p:nvSpPr>
        <p:spPr>
          <a:xfrm>
            <a:off x="1910442" y="304801"/>
            <a:ext cx="7461292" cy="49889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err="1">
                <a:solidFill>
                  <a:srgbClr val="00B0F0"/>
                </a:solidFill>
                <a:latin typeface="Century Gothic" panose="020B0502020202020204" pitchFamily="34" charset="0"/>
                <a:ea typeface="Arial Unicode MS" panose="020B0604020202020204" pitchFamily="34" charset="-128"/>
                <a:cs typeface="helvetica" panose="020B0604020202020204" pitchFamily="34" charset="0"/>
              </a:rPr>
              <a:t>Pemilihan</a:t>
            </a:r>
            <a:r>
              <a:rPr lang="en-US" sz="2800" b="1" dirty="0">
                <a:solidFill>
                  <a:srgbClr val="00B0F0"/>
                </a:solidFill>
                <a:latin typeface="Century Gothic" panose="020B0502020202020204" pitchFamily="34" charset="0"/>
                <a:ea typeface="Arial Unicode MS" panose="020B0604020202020204" pitchFamily="34" charset="-128"/>
                <a:cs typeface="helvetica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Century Gothic" panose="020B0502020202020204" pitchFamily="34" charset="0"/>
                <a:ea typeface="Arial Unicode MS" panose="020B0604020202020204" pitchFamily="34" charset="-128"/>
                <a:cs typeface="helvetica" panose="020B0604020202020204" pitchFamily="34" charset="0"/>
              </a:rPr>
              <a:t>Pembekal</a:t>
            </a:r>
            <a:r>
              <a:rPr lang="en-US" sz="2800" b="1" dirty="0">
                <a:solidFill>
                  <a:srgbClr val="00B0F0"/>
                </a:solidFill>
                <a:latin typeface="Century Gothic" panose="020B0502020202020204" pitchFamily="34" charset="0"/>
                <a:ea typeface="Arial Unicode MS" panose="020B0604020202020204" pitchFamily="34" charset="-128"/>
                <a:cs typeface="helvetica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Century Gothic" panose="020B0502020202020204" pitchFamily="34" charset="0"/>
                <a:ea typeface="Arial Unicode MS" panose="020B0604020202020204" pitchFamily="34" charset="-128"/>
                <a:cs typeface="helvetica" panose="020B0604020202020204" pitchFamily="34" charset="0"/>
              </a:rPr>
              <a:t>dari</a:t>
            </a:r>
            <a:r>
              <a:rPr lang="en-US" sz="2800" b="1" dirty="0">
                <a:solidFill>
                  <a:srgbClr val="00B0F0"/>
                </a:solidFill>
                <a:latin typeface="Century Gothic" panose="020B0502020202020204" pitchFamily="34" charset="0"/>
                <a:ea typeface="Arial Unicode MS" panose="020B0604020202020204" pitchFamily="34" charset="-128"/>
                <a:cs typeface="helvetica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Century Gothic" panose="020B0502020202020204" pitchFamily="34" charset="0"/>
                <a:ea typeface="Arial Unicode MS" panose="020B0604020202020204" pitchFamily="34" charset="-128"/>
                <a:cs typeface="helvetica" panose="020B0604020202020204" pitchFamily="34" charset="0"/>
              </a:rPr>
              <a:t>Katalog</a:t>
            </a:r>
            <a:r>
              <a:rPr lang="en-US" sz="2800" b="1" dirty="0">
                <a:solidFill>
                  <a:srgbClr val="00B0F0"/>
                </a:solidFill>
                <a:latin typeface="Century Gothic" panose="020B0502020202020204" pitchFamily="34" charset="0"/>
                <a:ea typeface="Arial Unicode MS" panose="020B0604020202020204" pitchFamily="34" charset="-128"/>
                <a:cs typeface="helvetica" panose="020B0604020202020204" pitchFamily="34" charset="0"/>
              </a:rPr>
              <a:t> </a:t>
            </a:r>
            <a:endParaRPr lang="en-US" sz="2800" b="1" dirty="0">
              <a:solidFill>
                <a:srgbClr val="0070C0"/>
              </a:solidFill>
              <a:latin typeface="Century Gothic" panose="020B0502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59391" y="1101144"/>
            <a:ext cx="7486144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 err="1"/>
              <a:t>Pemilihan</a:t>
            </a:r>
            <a:r>
              <a:rPr lang="en-US" sz="2000" dirty="0"/>
              <a:t> </a:t>
            </a:r>
            <a:r>
              <a:rPr lang="en-US" sz="2000" dirty="0" err="1"/>
              <a:t>pembekal</a:t>
            </a:r>
            <a:r>
              <a:rPr lang="en-US" sz="2000" dirty="0"/>
              <a:t> </a:t>
            </a:r>
            <a:r>
              <a:rPr lang="en-US" sz="2000" dirty="0" err="1"/>
              <a:t>bagi</a:t>
            </a:r>
            <a:r>
              <a:rPr lang="en-US" sz="2000" dirty="0"/>
              <a:t> </a:t>
            </a:r>
            <a:r>
              <a:rPr lang="en-US" sz="2000" dirty="0" err="1"/>
              <a:t>perolehan</a:t>
            </a:r>
            <a:r>
              <a:rPr lang="en-US" sz="2000" dirty="0"/>
              <a:t> </a:t>
            </a:r>
            <a:r>
              <a:rPr lang="en-US" sz="2000" dirty="0" err="1"/>
              <a:t>sesuatu</a:t>
            </a:r>
            <a:r>
              <a:rPr lang="en-US" sz="2000" dirty="0"/>
              <a:t> item </a:t>
            </a:r>
            <a:r>
              <a:rPr lang="en-US" sz="2000" dirty="0" err="1"/>
              <a:t>melalui</a:t>
            </a:r>
            <a:r>
              <a:rPr lang="en-US" sz="2000" dirty="0"/>
              <a:t> </a:t>
            </a:r>
            <a:r>
              <a:rPr lang="en-US" sz="2000" dirty="0" err="1"/>
              <a:t>Hasil</a:t>
            </a:r>
            <a:r>
              <a:rPr lang="en-US" sz="2000" dirty="0"/>
              <a:t> Carian </a:t>
            </a:r>
            <a:r>
              <a:rPr lang="en-US" sz="2000" dirty="0" err="1"/>
              <a:t>Katalog</a:t>
            </a:r>
            <a:r>
              <a:rPr lang="en-US" sz="2000" dirty="0"/>
              <a:t>  </a:t>
            </a:r>
            <a:r>
              <a:rPr lang="en-US" sz="2000" dirty="0" err="1"/>
              <a:t>hanya</a:t>
            </a:r>
            <a:r>
              <a:rPr lang="en-US" sz="2000" dirty="0"/>
              <a:t> </a:t>
            </a:r>
            <a:r>
              <a:rPr lang="en-US" sz="2000" dirty="0" err="1"/>
              <a:t>boleh</a:t>
            </a:r>
            <a:r>
              <a:rPr lang="en-US" sz="2000" dirty="0"/>
              <a:t> </a:t>
            </a:r>
            <a:r>
              <a:rPr lang="en-US" sz="2000" dirty="0" err="1"/>
              <a:t>dilaksanakan</a:t>
            </a:r>
            <a:r>
              <a:rPr lang="en-US" sz="2000" dirty="0"/>
              <a:t> </a:t>
            </a:r>
            <a:r>
              <a:rPr lang="en-US" sz="2000" dirty="0" err="1"/>
              <a:t>apabila</a:t>
            </a:r>
            <a:r>
              <a:rPr lang="en-US" sz="2000" dirty="0"/>
              <a:t> </a:t>
            </a:r>
            <a:r>
              <a:rPr lang="en-US" sz="2000" dirty="0" err="1"/>
              <a:t>syarat</a:t>
            </a:r>
            <a:r>
              <a:rPr lang="en-US" sz="2000" dirty="0"/>
              <a:t> </a:t>
            </a:r>
            <a:r>
              <a:rPr lang="en-US" sz="2000" dirty="0" err="1"/>
              <a:t>kajian</a:t>
            </a:r>
            <a:r>
              <a:rPr lang="en-US" sz="2000" dirty="0"/>
              <a:t> </a:t>
            </a:r>
            <a:r>
              <a:rPr lang="en-US" sz="2000" dirty="0" err="1"/>
              <a:t>pasaran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3 </a:t>
            </a:r>
            <a:r>
              <a:rPr lang="en-US" sz="2000" dirty="0" err="1"/>
              <a:t>pembekal</a:t>
            </a:r>
            <a:r>
              <a:rPr lang="en-US" sz="2000" dirty="0"/>
              <a:t> </a:t>
            </a:r>
            <a:r>
              <a:rPr lang="en-US" sz="2000" dirty="0" err="1"/>
              <a:t>dipatuhi</a:t>
            </a:r>
            <a:r>
              <a:rPr lang="en-US" sz="2000" dirty="0"/>
              <a:t>. (     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 err="1"/>
              <a:t>Syarat</a:t>
            </a:r>
            <a:r>
              <a:rPr lang="en-US" sz="2000" dirty="0"/>
              <a:t> 3 </a:t>
            </a:r>
            <a:r>
              <a:rPr lang="en-US" sz="2000" dirty="0" err="1"/>
              <a:t>pembekal</a:t>
            </a:r>
            <a:r>
              <a:rPr lang="en-US" sz="2000" dirty="0"/>
              <a:t> juga </a:t>
            </a:r>
            <a:r>
              <a:rPr lang="en-US" sz="2000" dirty="0" err="1"/>
              <a:t>mengambil</a:t>
            </a:r>
            <a:r>
              <a:rPr lang="en-US" sz="2000" dirty="0"/>
              <a:t> </a:t>
            </a:r>
            <a:r>
              <a:rPr lang="en-US" sz="2000" dirty="0" err="1"/>
              <a:t>kira</a:t>
            </a:r>
            <a:r>
              <a:rPr lang="en-US" sz="2000" dirty="0"/>
              <a:t> </a:t>
            </a:r>
            <a:r>
              <a:rPr lang="en-US" sz="2000" b="1" dirty="0" err="1"/>
              <a:t>kod</a:t>
            </a:r>
            <a:r>
              <a:rPr lang="en-US" sz="2000" b="1" dirty="0"/>
              <a:t> item </a:t>
            </a:r>
            <a:r>
              <a:rPr lang="en-US" sz="2000" b="1" dirty="0" err="1"/>
              <a:t>dan</a:t>
            </a:r>
            <a:r>
              <a:rPr lang="en-US" sz="2000" b="1" dirty="0"/>
              <a:t> unit </a:t>
            </a:r>
            <a:r>
              <a:rPr lang="en-US" sz="2000" b="1" dirty="0" err="1"/>
              <a:t>ukuran</a:t>
            </a:r>
            <a:r>
              <a:rPr lang="en-US" sz="2000" b="1" dirty="0"/>
              <a:t> (UOM) </a:t>
            </a:r>
            <a:r>
              <a:rPr lang="en-US" sz="2000" dirty="0"/>
              <a:t>item </a:t>
            </a:r>
            <a:r>
              <a:rPr lang="en-US" sz="2000" dirty="0" err="1"/>
              <a:t>berkenaan</a:t>
            </a:r>
            <a:r>
              <a:rPr lang="en-US" sz="2000" dirty="0"/>
              <a:t> </a:t>
            </a:r>
            <a:r>
              <a:rPr lang="en-US" sz="2000" dirty="0" err="1"/>
              <a:t>adalah</a:t>
            </a:r>
            <a:r>
              <a:rPr lang="en-US" sz="2000" dirty="0"/>
              <a:t> </a:t>
            </a:r>
            <a:r>
              <a:rPr lang="en-US" sz="2000" dirty="0" err="1"/>
              <a:t>sama</a:t>
            </a:r>
            <a:r>
              <a:rPr lang="en-US" sz="2000" dirty="0"/>
              <a:t> </a:t>
            </a:r>
            <a:r>
              <a:rPr lang="en-US" sz="2000" dirty="0" err="1"/>
              <a:t>bagi</a:t>
            </a:r>
            <a:r>
              <a:rPr lang="en-US" sz="2000" dirty="0"/>
              <a:t> </a:t>
            </a:r>
            <a:r>
              <a:rPr lang="en-US" sz="2000" dirty="0" err="1"/>
              <a:t>ketiga-tiga</a:t>
            </a:r>
            <a:r>
              <a:rPr lang="en-US" sz="2000" dirty="0"/>
              <a:t> </a:t>
            </a:r>
            <a:r>
              <a:rPr lang="en-US" sz="2000" dirty="0" err="1"/>
              <a:t>pembekal</a:t>
            </a:r>
            <a:endParaRPr lang="en-US" sz="2000" dirty="0"/>
          </a:p>
          <a:p>
            <a:endParaRPr lang="en-US" sz="20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 err="1"/>
              <a:t>Setelah</a:t>
            </a:r>
            <a:r>
              <a:rPr lang="en-US" sz="2000" dirty="0"/>
              <a:t> </a:t>
            </a:r>
            <a:r>
              <a:rPr lang="en-US" sz="2000" dirty="0" err="1"/>
              <a:t>pemilihan</a:t>
            </a:r>
            <a:r>
              <a:rPr lang="en-US" sz="2000" dirty="0"/>
              <a:t> </a:t>
            </a:r>
            <a:r>
              <a:rPr lang="en-US" sz="2000" dirty="0" err="1"/>
              <a:t>pembekal</a:t>
            </a:r>
            <a:r>
              <a:rPr lang="en-US" sz="2000" dirty="0"/>
              <a:t> </a:t>
            </a:r>
            <a:r>
              <a:rPr lang="en-US" sz="2000" dirty="0" err="1"/>
              <a:t>dibuat</a:t>
            </a:r>
            <a:r>
              <a:rPr lang="en-US" sz="2000" dirty="0"/>
              <a:t> </a:t>
            </a:r>
            <a:r>
              <a:rPr lang="en-US" sz="2000" dirty="0" err="1"/>
              <a:t>bagi</a:t>
            </a:r>
            <a:r>
              <a:rPr lang="en-US" sz="2000" dirty="0"/>
              <a:t> </a:t>
            </a:r>
            <a:r>
              <a:rPr lang="en-US" sz="2000" dirty="0" err="1"/>
              <a:t>tujuan</a:t>
            </a:r>
            <a:r>
              <a:rPr lang="en-US" sz="2000" dirty="0"/>
              <a:t> </a:t>
            </a:r>
            <a:r>
              <a:rPr lang="en-US" sz="2000" dirty="0" err="1"/>
              <a:t>pengesyoran</a:t>
            </a:r>
            <a:r>
              <a:rPr lang="en-US" sz="2000" dirty="0"/>
              <a:t>, </a:t>
            </a:r>
            <a:r>
              <a:rPr lang="en-US" sz="2000" dirty="0" err="1"/>
              <a:t>maklumat</a:t>
            </a:r>
            <a:r>
              <a:rPr lang="en-US" sz="2000" dirty="0"/>
              <a:t> item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pembekal</a:t>
            </a:r>
            <a:r>
              <a:rPr lang="en-US" sz="2000" dirty="0"/>
              <a:t> </a:t>
            </a:r>
            <a:r>
              <a:rPr lang="en-US" sz="2000" dirty="0" err="1"/>
              <a:t>akan</a:t>
            </a:r>
            <a:r>
              <a:rPr lang="en-US" sz="2000" dirty="0"/>
              <a:t> </a:t>
            </a:r>
            <a:r>
              <a:rPr lang="en-US" sz="2000" dirty="0" err="1"/>
              <a:t>dibawa</a:t>
            </a:r>
            <a:r>
              <a:rPr lang="en-US" sz="2000" dirty="0"/>
              <a:t> </a:t>
            </a:r>
            <a:r>
              <a:rPr lang="en-US" sz="2000" dirty="0" err="1"/>
              <a:t>ke</a:t>
            </a:r>
            <a:r>
              <a:rPr lang="en-US" sz="2000" dirty="0"/>
              <a:t> </a:t>
            </a:r>
            <a:r>
              <a:rPr lang="en-US" sz="2000" dirty="0" err="1"/>
              <a:t>penciptaan</a:t>
            </a:r>
            <a:r>
              <a:rPr lang="en-US" sz="2000" dirty="0"/>
              <a:t> </a:t>
            </a:r>
            <a:r>
              <a:rPr lang="en-US" sz="2000" b="1" dirty="0"/>
              <a:t>Nota </a:t>
            </a:r>
            <a:r>
              <a:rPr lang="en-US" sz="2000" b="1" dirty="0" err="1"/>
              <a:t>Minta</a:t>
            </a:r>
            <a:r>
              <a:rPr lang="en-US" sz="2000" dirty="0"/>
              <a:t>. </a:t>
            </a:r>
            <a:r>
              <a:rPr lang="en-US" sz="2000" dirty="0" err="1"/>
              <a:t>Maklumat</a:t>
            </a:r>
            <a:r>
              <a:rPr lang="en-US" sz="2000" dirty="0"/>
              <a:t> item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pembekal</a:t>
            </a:r>
            <a:r>
              <a:rPr lang="en-US" sz="2000" dirty="0"/>
              <a:t> lain yang </a:t>
            </a:r>
            <a:r>
              <a:rPr lang="en-US" sz="2000" dirty="0" err="1"/>
              <a:t>tidak</a:t>
            </a:r>
            <a:r>
              <a:rPr lang="en-US" sz="2000" dirty="0"/>
              <a:t> </a:t>
            </a:r>
            <a:r>
              <a:rPr lang="en-US" sz="2000" dirty="0" err="1"/>
              <a:t>dipilih</a:t>
            </a:r>
            <a:r>
              <a:rPr lang="en-US" sz="2000" dirty="0"/>
              <a:t> </a:t>
            </a:r>
            <a:r>
              <a:rPr lang="en-US" sz="2000" dirty="0" err="1"/>
              <a:t>juga</a:t>
            </a:r>
            <a:r>
              <a:rPr lang="en-US" sz="2000" dirty="0"/>
              <a:t> </a:t>
            </a:r>
            <a:r>
              <a:rPr lang="en-US" sz="2000" dirty="0" err="1"/>
              <a:t>akan</a:t>
            </a:r>
            <a:r>
              <a:rPr lang="en-US" sz="2000" dirty="0"/>
              <a:t> </a:t>
            </a:r>
            <a:r>
              <a:rPr lang="en-US" sz="2000" dirty="0" err="1"/>
              <a:t>dibawa</a:t>
            </a:r>
            <a:r>
              <a:rPr lang="en-US" sz="2000" dirty="0"/>
              <a:t> </a:t>
            </a:r>
            <a:r>
              <a:rPr lang="en-US" sz="2000" dirty="0" err="1"/>
              <a:t>ke</a:t>
            </a:r>
            <a:r>
              <a:rPr lang="en-US" sz="2000" dirty="0"/>
              <a:t> </a:t>
            </a:r>
            <a:r>
              <a:rPr lang="en-US" sz="2000" b="1" dirty="0"/>
              <a:t>Nota </a:t>
            </a:r>
            <a:r>
              <a:rPr lang="en-US" sz="2000" b="1" dirty="0" err="1"/>
              <a:t>Minta</a:t>
            </a:r>
            <a:r>
              <a:rPr lang="en-US" sz="2000" b="1" dirty="0"/>
              <a:t> </a:t>
            </a:r>
            <a:r>
              <a:rPr lang="en-US" sz="2000" dirty="0" err="1"/>
              <a:t>sebagai</a:t>
            </a:r>
            <a:r>
              <a:rPr lang="en-US" sz="2000" dirty="0"/>
              <a:t> </a:t>
            </a:r>
            <a:r>
              <a:rPr lang="en-US" sz="2000" dirty="0" err="1"/>
              <a:t>rujukan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semakan</a:t>
            </a:r>
            <a:r>
              <a:rPr lang="en-US" sz="2000" dirty="0"/>
              <a:t> </a:t>
            </a:r>
            <a:r>
              <a:rPr lang="en-US" sz="2000" dirty="0" err="1"/>
              <a:t>oleh</a:t>
            </a:r>
            <a:r>
              <a:rPr lang="en-US" sz="2000" dirty="0"/>
              <a:t> </a:t>
            </a:r>
            <a:r>
              <a:rPr lang="en-US" sz="2000" dirty="0" err="1"/>
              <a:t>Pelulus</a:t>
            </a:r>
            <a:r>
              <a:rPr lang="en-US" sz="2000" dirty="0"/>
              <a:t> Nota </a:t>
            </a:r>
            <a:r>
              <a:rPr lang="en-US" sz="2000" dirty="0" err="1"/>
              <a:t>Minta</a:t>
            </a:r>
            <a:r>
              <a:rPr lang="en-US" sz="2000" dirty="0"/>
              <a:t> </a:t>
            </a:r>
            <a:r>
              <a:rPr lang="en-US" sz="2000" dirty="0" err="1"/>
              <a:t>semasa</a:t>
            </a:r>
            <a:r>
              <a:rPr lang="en-US" sz="2000" dirty="0"/>
              <a:t> </a:t>
            </a:r>
            <a:r>
              <a:rPr lang="en-US" sz="2000" dirty="0" err="1"/>
              <a:t>proses</a:t>
            </a:r>
            <a:r>
              <a:rPr lang="en-US" sz="2000" dirty="0"/>
              <a:t> </a:t>
            </a:r>
            <a:r>
              <a:rPr lang="en-US" sz="2000" dirty="0" err="1"/>
              <a:t>kelulusan</a:t>
            </a:r>
            <a:endParaRPr lang="en-US" sz="2000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 err="1"/>
              <a:t>Sekiranya</a:t>
            </a:r>
            <a:r>
              <a:rPr lang="en-US" sz="2000" dirty="0"/>
              <a:t> </a:t>
            </a:r>
            <a:r>
              <a:rPr lang="en-US" sz="2000" dirty="0" err="1"/>
              <a:t>ada</a:t>
            </a:r>
            <a:r>
              <a:rPr lang="en-US" sz="2000" dirty="0"/>
              <a:t> </a:t>
            </a:r>
            <a:r>
              <a:rPr lang="en-US" sz="2000" dirty="0" err="1"/>
              <a:t>keperluan</a:t>
            </a:r>
            <a:r>
              <a:rPr lang="en-US" sz="2000" dirty="0"/>
              <a:t>, </a:t>
            </a:r>
            <a:r>
              <a:rPr lang="en-US" sz="2000" dirty="0" err="1"/>
              <a:t>pertanyaan</a:t>
            </a:r>
            <a:r>
              <a:rPr lang="en-US" sz="2000" dirty="0"/>
              <a:t> item </a:t>
            </a:r>
            <a:r>
              <a:rPr lang="en-US" sz="2000" dirty="0" err="1"/>
              <a:t>kepada</a:t>
            </a:r>
            <a:r>
              <a:rPr lang="en-US" sz="2000" dirty="0"/>
              <a:t> </a:t>
            </a:r>
            <a:r>
              <a:rPr lang="en-US" sz="2000" dirty="0" err="1"/>
              <a:t>pembekal</a:t>
            </a:r>
            <a:r>
              <a:rPr lang="en-US" sz="2000" dirty="0"/>
              <a:t> </a:t>
            </a:r>
            <a:r>
              <a:rPr lang="en-US" sz="2000" dirty="0" err="1"/>
              <a:t>boleh</a:t>
            </a:r>
            <a:r>
              <a:rPr lang="en-US" sz="2000" dirty="0"/>
              <a:t>  </a:t>
            </a:r>
            <a:r>
              <a:rPr lang="en-US" sz="2000" dirty="0" err="1"/>
              <a:t>dilaksanakan</a:t>
            </a:r>
            <a:r>
              <a:rPr lang="en-US" sz="2000" dirty="0"/>
              <a:t>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285750" indent="-285750"/>
            <a:endParaRPr lang="en-US" sz="2000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000" dirty="0"/>
          </a:p>
        </p:txBody>
      </p:sp>
      <p:grpSp>
        <p:nvGrpSpPr>
          <p:cNvPr id="19" name="Group 18"/>
          <p:cNvGrpSpPr/>
          <p:nvPr/>
        </p:nvGrpSpPr>
        <p:grpSpPr>
          <a:xfrm>
            <a:off x="1654630" y="2147980"/>
            <a:ext cx="1221692" cy="1509621"/>
            <a:chOff x="2669042" y="3159478"/>
            <a:chExt cx="2182744" cy="1439812"/>
          </a:xfrm>
        </p:grpSpPr>
        <p:sp>
          <p:nvSpPr>
            <p:cNvPr id="20" name="Rectangle 19"/>
            <p:cNvSpPr/>
            <p:nvPr/>
          </p:nvSpPr>
          <p:spPr>
            <a:xfrm>
              <a:off x="2669042" y="3159478"/>
              <a:ext cx="2165568" cy="143981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3BAFB"/>
              </a:solidFill>
            </a:ln>
            <a:effectLst>
              <a:outerShdw blurRad="50800" dist="38100" dir="2700000" algn="tl" rotWithShape="0">
                <a:prstClr val="black">
                  <a:alpha val="80000"/>
                </a:prstClr>
              </a:outerShdw>
            </a:effectLst>
            <a:scene3d>
              <a:camera prst="orthographicFront"/>
              <a:lightRig rig="threePt" dir="t">
                <a:rot lat="0" lon="0" rev="600000"/>
              </a:lightRig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686218" y="4396951"/>
              <a:ext cx="2165568" cy="185613"/>
            </a:xfrm>
            <a:prstGeom prst="rect">
              <a:avLst/>
            </a:prstGeom>
            <a:solidFill>
              <a:srgbClr val="0CBD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ound Diagonal Corner Rectangle 21"/>
            <p:cNvSpPr/>
            <p:nvPr/>
          </p:nvSpPr>
          <p:spPr>
            <a:xfrm>
              <a:off x="2686218" y="3286150"/>
              <a:ext cx="2165568" cy="292295"/>
            </a:xfrm>
            <a:prstGeom prst="round2DiagRect">
              <a:avLst/>
            </a:prstGeom>
            <a:solidFill>
              <a:srgbClr val="0070C0"/>
            </a:solidFill>
          </p:spPr>
          <p:txBody>
            <a:bodyPr wrap="square">
              <a:spAutoFit/>
            </a:bodyPr>
            <a:lstStyle/>
            <a:p>
              <a:pPr algn="r"/>
              <a:r>
                <a:rPr lang="en-US" sz="1200" dirty="0" err="1">
                  <a:solidFill>
                    <a:schemeClr val="bg1"/>
                  </a:solidFill>
                  <a:latin typeface="Century Gothic" panose="020B0502020202020204" pitchFamily="34" charset="0"/>
                  <a:cs typeface="helvetica" panose="020B0604020202020204" pitchFamily="34" charset="0"/>
                </a:rPr>
                <a:t>Peminta</a:t>
              </a:r>
              <a:endParaRPr lang="en-US" sz="1200" dirty="0">
                <a:solidFill>
                  <a:schemeClr val="bg1"/>
                </a:solidFill>
                <a:latin typeface="Century Gothic" panose="020B0502020202020204" pitchFamily="34" charset="0"/>
                <a:cs typeface="helvetica" panose="020B0604020202020204" pitchFamily="34" charset="0"/>
              </a:endParaRPr>
            </a:p>
          </p:txBody>
        </p:sp>
        <p:pic>
          <p:nvPicPr>
            <p:cNvPr id="23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05513" y="3701080"/>
              <a:ext cx="550589" cy="7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077200" y="5887091"/>
            <a:ext cx="2133600" cy="365125"/>
          </a:xfrm>
        </p:spPr>
        <p:txBody>
          <a:bodyPr/>
          <a:lstStyle/>
          <a:p>
            <a:fld id="{73344B81-B866-4602-900E-C279E5039DEB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6600" y="1744687"/>
            <a:ext cx="276190" cy="3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641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28"/>
          <a:stretch/>
        </p:blipFill>
        <p:spPr bwMode="auto">
          <a:xfrm>
            <a:off x="1516621" y="609600"/>
            <a:ext cx="9144000" cy="623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752601" y="4121020"/>
            <a:ext cx="994893" cy="29858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1" name="Rectangular Callout 10"/>
          <p:cNvSpPr/>
          <p:nvPr/>
        </p:nvSpPr>
        <p:spPr>
          <a:xfrm>
            <a:off x="2392921" y="381001"/>
            <a:ext cx="3695701" cy="914400"/>
          </a:xfrm>
          <a:prstGeom prst="wedgeRectCallout">
            <a:avLst>
              <a:gd name="adj1" fmla="val -30212"/>
              <a:gd name="adj2" fmla="val 485634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40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 err="1">
                <a:solidFill>
                  <a:schemeClr val="tx1"/>
                </a:solidFill>
              </a:rPr>
              <a:t>Syarat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bilangan</a:t>
            </a:r>
            <a:r>
              <a:rPr lang="en-US" sz="1400" dirty="0">
                <a:solidFill>
                  <a:schemeClr val="tx1"/>
                </a:solidFill>
              </a:rPr>
              <a:t> 3 </a:t>
            </a:r>
            <a:r>
              <a:rPr lang="en-US" sz="1400" dirty="0" err="1">
                <a:solidFill>
                  <a:schemeClr val="tx1"/>
                </a:solidFill>
              </a:rPr>
              <a:t>pembekal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dipatuhi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apabila</a:t>
            </a:r>
            <a:r>
              <a:rPr lang="en-US" sz="1400" dirty="0">
                <a:solidFill>
                  <a:schemeClr val="tx1"/>
                </a:solidFill>
              </a:rPr>
              <a:t>  </a:t>
            </a:r>
            <a:r>
              <a:rPr lang="en-US" sz="1400" b="1" dirty="0" err="1">
                <a:solidFill>
                  <a:schemeClr val="tx1"/>
                </a:solidFill>
              </a:rPr>
              <a:t>Kod</a:t>
            </a:r>
            <a:r>
              <a:rPr lang="en-US" sz="1400" b="1" dirty="0">
                <a:solidFill>
                  <a:schemeClr val="tx1"/>
                </a:solidFill>
              </a:rPr>
              <a:t> Item </a:t>
            </a:r>
            <a:r>
              <a:rPr lang="en-US" sz="1400" dirty="0" err="1">
                <a:solidFill>
                  <a:schemeClr val="tx1"/>
                </a:solidFill>
              </a:rPr>
              <a:t>dan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b="1" dirty="0">
                <a:solidFill>
                  <a:schemeClr val="tx1"/>
                </a:solidFill>
              </a:rPr>
              <a:t>UOM</a:t>
            </a:r>
            <a:r>
              <a:rPr lang="en-US" sz="1400" dirty="0">
                <a:solidFill>
                  <a:schemeClr val="tx1"/>
                </a:solidFill>
              </a:rPr>
              <a:t> item </a:t>
            </a:r>
            <a:r>
              <a:rPr lang="en-US" sz="1400" dirty="0" err="1">
                <a:solidFill>
                  <a:schemeClr val="tx1"/>
                </a:solidFill>
              </a:rPr>
              <a:t>berkenaan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adalah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sama</a:t>
            </a:r>
            <a:r>
              <a:rPr lang="en-US" sz="1400" dirty="0">
                <a:solidFill>
                  <a:schemeClr val="tx1"/>
                </a:solidFill>
              </a:rPr>
              <a:t>.</a:t>
            </a:r>
          </a:p>
          <a:p>
            <a:endParaRPr lang="en-US" sz="1400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ight Brace 4"/>
          <p:cNvSpPr/>
          <p:nvPr/>
        </p:nvSpPr>
        <p:spPr>
          <a:xfrm>
            <a:off x="2747494" y="4245671"/>
            <a:ext cx="376707" cy="2082038"/>
          </a:xfrm>
          <a:prstGeom prst="rightBrace">
            <a:avLst>
              <a:gd name="adj1" fmla="val 22420"/>
              <a:gd name="adj2" fmla="val 49352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752601" y="4806820"/>
            <a:ext cx="994893" cy="29858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3" name="Rectangle 12"/>
          <p:cNvSpPr/>
          <p:nvPr/>
        </p:nvSpPr>
        <p:spPr>
          <a:xfrm>
            <a:off x="1752601" y="6178420"/>
            <a:ext cx="994893" cy="29858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5" name="Rectangle 14"/>
          <p:cNvSpPr/>
          <p:nvPr/>
        </p:nvSpPr>
        <p:spPr>
          <a:xfrm>
            <a:off x="7636099" y="3766661"/>
            <a:ext cx="371878" cy="47651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7" name="Rectangle 16"/>
          <p:cNvSpPr/>
          <p:nvPr/>
        </p:nvSpPr>
        <p:spPr>
          <a:xfrm>
            <a:off x="7636099" y="4444014"/>
            <a:ext cx="371878" cy="47651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8" name="Rectangle 17"/>
          <p:cNvSpPr/>
          <p:nvPr/>
        </p:nvSpPr>
        <p:spPr>
          <a:xfrm>
            <a:off x="7636099" y="5848084"/>
            <a:ext cx="371878" cy="47651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9" name="Rectangle 18"/>
          <p:cNvSpPr/>
          <p:nvPr/>
        </p:nvSpPr>
        <p:spPr>
          <a:xfrm>
            <a:off x="10087915" y="3766661"/>
            <a:ext cx="275286" cy="42299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20" name="Rectangular Callout 19"/>
          <p:cNvSpPr/>
          <p:nvPr/>
        </p:nvSpPr>
        <p:spPr>
          <a:xfrm>
            <a:off x="4105274" y="1354860"/>
            <a:ext cx="5648326" cy="2302741"/>
          </a:xfrm>
          <a:prstGeom prst="wedgeRectCallout">
            <a:avLst>
              <a:gd name="adj1" fmla="val 58452"/>
              <a:gd name="adj2" fmla="val 54793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§"/>
            </a:pPr>
            <a:endParaRPr lang="en-US" sz="140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40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40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 err="1">
                <a:solidFill>
                  <a:schemeClr val="tx1"/>
                </a:solidFill>
              </a:rPr>
              <a:t>Pilihan</a:t>
            </a:r>
            <a:r>
              <a:rPr lang="en-US" sz="1400" dirty="0">
                <a:solidFill>
                  <a:schemeClr val="tx1"/>
                </a:solidFill>
              </a:rPr>
              <a:t> item </a:t>
            </a:r>
            <a:r>
              <a:rPr lang="en-US" sz="1400" dirty="0" err="1">
                <a:solidFill>
                  <a:schemeClr val="tx1"/>
                </a:solidFill>
              </a:rPr>
              <a:t>dan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pembekal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oleh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b="1" dirty="0" err="1">
                <a:solidFill>
                  <a:schemeClr val="tx1"/>
                </a:solidFill>
              </a:rPr>
              <a:t>Peminta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untuk</a:t>
            </a:r>
            <a:r>
              <a:rPr lang="en-US" sz="1400" dirty="0">
                <a:solidFill>
                  <a:schemeClr val="tx1"/>
                </a:solidFill>
              </a:rPr>
              <a:t> di </a:t>
            </a:r>
            <a:r>
              <a:rPr lang="en-US" sz="1400" dirty="0" err="1">
                <a:solidFill>
                  <a:schemeClr val="tx1"/>
                </a:solidFill>
              </a:rPr>
              <a:t>bawa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ke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b="1" dirty="0">
                <a:solidFill>
                  <a:schemeClr val="tx1"/>
                </a:solidFill>
              </a:rPr>
              <a:t>Nota </a:t>
            </a:r>
            <a:r>
              <a:rPr lang="en-US" sz="1400" b="1" dirty="0" err="1">
                <a:solidFill>
                  <a:schemeClr val="tx1"/>
                </a:solidFill>
              </a:rPr>
              <a:t>Minta</a:t>
            </a:r>
            <a:r>
              <a:rPr lang="en-US" sz="1400" b="1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boleh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dilaksanakan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dari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paparan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hasil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carian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katalog</a:t>
            </a:r>
            <a:r>
              <a:rPr lang="en-US" sz="1400" dirty="0">
                <a:solidFill>
                  <a:schemeClr val="tx1"/>
                </a:solidFill>
              </a:rPr>
              <a:t> yang </a:t>
            </a:r>
            <a:r>
              <a:rPr lang="en-US" sz="1400" dirty="0" err="1">
                <a:solidFill>
                  <a:schemeClr val="tx1"/>
                </a:solidFill>
              </a:rPr>
              <a:t>dipaparkan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melalui</a:t>
            </a:r>
            <a:r>
              <a:rPr lang="en-US" sz="1400" dirty="0">
                <a:solidFill>
                  <a:schemeClr val="tx1"/>
                </a:solidFill>
              </a:rPr>
              <a:t>  </a:t>
            </a:r>
            <a:r>
              <a:rPr lang="en-US" sz="1400" b="1" dirty="0" err="1">
                <a:solidFill>
                  <a:schemeClr val="tx1"/>
                </a:solidFill>
              </a:rPr>
              <a:t>ikon</a:t>
            </a:r>
            <a:r>
              <a:rPr lang="en-US" sz="1400" b="1" dirty="0">
                <a:solidFill>
                  <a:schemeClr val="tx1"/>
                </a:solidFill>
              </a:rPr>
              <a:t> kart(</a:t>
            </a:r>
            <a:r>
              <a:rPr lang="en-US" sz="1400" b="1" dirty="0" err="1">
                <a:solidFill>
                  <a:schemeClr val="tx1"/>
                </a:solidFill>
              </a:rPr>
              <a:t>troli</a:t>
            </a:r>
            <a:r>
              <a:rPr lang="en-US" sz="1400" b="1" dirty="0">
                <a:solidFill>
                  <a:schemeClr val="tx1"/>
                </a:solidFill>
              </a:rPr>
              <a:t>)</a:t>
            </a:r>
            <a:r>
              <a:rPr lang="en-US" sz="1400" dirty="0">
                <a:solidFill>
                  <a:schemeClr val="tx1"/>
                </a:solidFill>
              </a:rPr>
              <a:t>. </a:t>
            </a:r>
            <a:r>
              <a:rPr lang="en-US" sz="1400" dirty="0" err="1">
                <a:solidFill>
                  <a:schemeClr val="tx1"/>
                </a:solidFill>
              </a:rPr>
              <a:t>Selain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daripada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b="1" dirty="0">
                <a:solidFill>
                  <a:schemeClr val="tx1"/>
                </a:solidFill>
              </a:rPr>
              <a:t>add to kart, 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Peminta</a:t>
            </a:r>
            <a:r>
              <a:rPr lang="en-US" sz="1400" dirty="0">
                <a:solidFill>
                  <a:schemeClr val="tx1"/>
                </a:solidFill>
              </a:rPr>
              <a:t> juga </a:t>
            </a:r>
            <a:r>
              <a:rPr lang="en-US" sz="1400" dirty="0" err="1">
                <a:solidFill>
                  <a:schemeClr val="tx1"/>
                </a:solidFill>
              </a:rPr>
              <a:t>boleh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membawa</a:t>
            </a:r>
            <a:r>
              <a:rPr lang="en-US" sz="1400" dirty="0">
                <a:solidFill>
                  <a:schemeClr val="tx1"/>
                </a:solidFill>
              </a:rPr>
              <a:t> item </a:t>
            </a:r>
            <a:r>
              <a:rPr lang="en-US" sz="1400" dirty="0" err="1">
                <a:solidFill>
                  <a:schemeClr val="tx1"/>
                </a:solidFill>
              </a:rPr>
              <a:t>dan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pembekal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berkenaan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untuk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melaksanakan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rgbClr val="FF0000"/>
                </a:solidFill>
              </a:rPr>
              <a:t>pelawaan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err="1">
                <a:solidFill>
                  <a:srgbClr val="FF0000"/>
                </a:solidFill>
              </a:rPr>
              <a:t>tawaran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err="1">
                <a:solidFill>
                  <a:srgbClr val="FF0000"/>
                </a:solidFill>
              </a:rPr>
              <a:t>harga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err="1">
                <a:solidFill>
                  <a:srgbClr val="FF0000"/>
                </a:solidFill>
              </a:rPr>
              <a:t>atau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err="1">
                <a:solidFill>
                  <a:srgbClr val="FF0000"/>
                </a:solidFill>
              </a:rPr>
              <a:t>perbandingan</a:t>
            </a:r>
            <a:r>
              <a:rPr lang="en-US" sz="1400" dirty="0">
                <a:solidFill>
                  <a:srgbClr val="FF0000"/>
                </a:solidFill>
              </a:rPr>
              <a:t> item (</a:t>
            </a:r>
            <a:r>
              <a:rPr lang="en-US" sz="1400" dirty="0" err="1">
                <a:solidFill>
                  <a:srgbClr val="FF0000"/>
                </a:solidFill>
              </a:rPr>
              <a:t>pertanyaan</a:t>
            </a:r>
            <a:r>
              <a:rPr lang="en-US" sz="1400" dirty="0">
                <a:solidFill>
                  <a:srgbClr val="FF0000"/>
                </a:solidFill>
              </a:rPr>
              <a:t> item)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400" dirty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 err="1">
                <a:solidFill>
                  <a:schemeClr val="tx1"/>
                </a:solidFill>
              </a:rPr>
              <a:t>Jika</a:t>
            </a:r>
            <a:r>
              <a:rPr lang="en-US" sz="1400" dirty="0">
                <a:solidFill>
                  <a:schemeClr val="tx1"/>
                </a:solidFill>
              </a:rPr>
              <a:t> item </a:t>
            </a:r>
            <a:r>
              <a:rPr lang="en-US" sz="1400" dirty="0" err="1">
                <a:solidFill>
                  <a:schemeClr val="tx1"/>
                </a:solidFill>
              </a:rPr>
              <a:t>terikat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dibawah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kontrak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pusat</a:t>
            </a:r>
            <a:r>
              <a:rPr lang="en-US" sz="1400" dirty="0">
                <a:solidFill>
                  <a:schemeClr val="tx1"/>
                </a:solidFill>
              </a:rPr>
              <a:t>/</a:t>
            </a:r>
            <a:r>
              <a:rPr lang="en-US" sz="1400" dirty="0" err="1">
                <a:solidFill>
                  <a:schemeClr val="tx1"/>
                </a:solidFill>
              </a:rPr>
              <a:t>kementerian</a:t>
            </a:r>
            <a:r>
              <a:rPr lang="en-US" sz="1400" dirty="0">
                <a:solidFill>
                  <a:schemeClr val="tx1"/>
                </a:solidFill>
              </a:rPr>
              <a:t>/panel </a:t>
            </a:r>
            <a:r>
              <a:rPr lang="en-US" sz="1400" b="1" dirty="0">
                <a:solidFill>
                  <a:schemeClr val="tx1"/>
                </a:solidFill>
              </a:rPr>
              <a:t>ikon kart </a:t>
            </a:r>
            <a:r>
              <a:rPr lang="en-US" sz="1400" dirty="0" err="1">
                <a:solidFill>
                  <a:schemeClr val="tx1"/>
                </a:solidFill>
              </a:rPr>
              <a:t>tidak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diperbolehkan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penggunaanya</a:t>
            </a:r>
            <a:r>
              <a:rPr lang="en-US" sz="1400" dirty="0">
                <a:solidFill>
                  <a:schemeClr val="tx1"/>
                </a:solidFill>
              </a:rPr>
              <a:t> (disable). </a:t>
            </a:r>
            <a:r>
              <a:rPr lang="en-US" sz="1400" dirty="0" err="1">
                <a:solidFill>
                  <a:schemeClr val="tx1"/>
                </a:solidFill>
              </a:rPr>
              <a:t>Pemilihan</a:t>
            </a:r>
            <a:r>
              <a:rPr lang="en-US" sz="1400" dirty="0">
                <a:solidFill>
                  <a:schemeClr val="tx1"/>
                </a:solidFill>
              </a:rPr>
              <a:t> item </a:t>
            </a:r>
            <a:r>
              <a:rPr lang="en-US" sz="1400" dirty="0" err="1">
                <a:solidFill>
                  <a:schemeClr val="tx1"/>
                </a:solidFill>
              </a:rPr>
              <a:t>hanya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boleh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dibuat</a:t>
            </a:r>
            <a:r>
              <a:rPr lang="en-US" sz="1400" dirty="0">
                <a:solidFill>
                  <a:schemeClr val="tx1"/>
                </a:solidFill>
              </a:rPr>
              <a:t> di menu tab </a:t>
            </a:r>
            <a:r>
              <a:rPr lang="en-US" sz="1400" dirty="0" err="1">
                <a:solidFill>
                  <a:schemeClr val="tx1"/>
                </a:solidFill>
              </a:rPr>
              <a:t>masing-masing</a:t>
            </a:r>
            <a:r>
              <a:rPr lang="en-US" sz="1400" dirty="0">
                <a:solidFill>
                  <a:schemeClr val="tx1"/>
                </a:solidFill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400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44B81-B866-4602-900E-C279E5039DEB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8915401" y="4189659"/>
            <a:ext cx="1172515" cy="11289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524000" y="0"/>
            <a:ext cx="9144000" cy="381000"/>
          </a:xfrm>
          <a:prstGeom prst="rect">
            <a:avLst/>
          </a:prstGeom>
          <a:solidFill>
            <a:srgbClr val="34C8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PEMINTA - PEMILIHAN PEMBEKAL (1/2)</a:t>
            </a:r>
          </a:p>
        </p:txBody>
      </p:sp>
      <p:sp>
        <p:nvSpPr>
          <p:cNvPr id="21" name="Rectangle 20">
            <a:hlinkClick r:id="rId4" action="ppaction://hlinksldjump"/>
          </p:cNvPr>
          <p:cNvSpPr/>
          <p:nvPr/>
        </p:nvSpPr>
        <p:spPr>
          <a:xfrm>
            <a:off x="4164768" y="2917694"/>
            <a:ext cx="254832" cy="23984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59282" y="187706"/>
            <a:ext cx="289519" cy="3366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3" name="TextBox 22"/>
          <p:cNvSpPr txBox="1"/>
          <p:nvPr/>
        </p:nvSpPr>
        <p:spPr>
          <a:xfrm>
            <a:off x="9448801" y="261439"/>
            <a:ext cx="392221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Klik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pada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4" name="Rectangle 23">
            <a:hlinkClick r:id="rId4" action="ppaction://hlinksldjump"/>
          </p:cNvPr>
          <p:cNvSpPr/>
          <p:nvPr/>
        </p:nvSpPr>
        <p:spPr>
          <a:xfrm>
            <a:off x="10304592" y="295837"/>
            <a:ext cx="182880" cy="18288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9268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81001"/>
            <a:ext cx="8991600" cy="6175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4191001" y="2286000"/>
            <a:ext cx="3327183" cy="30147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ular Callout 10"/>
          <p:cNvSpPr/>
          <p:nvPr/>
        </p:nvSpPr>
        <p:spPr>
          <a:xfrm>
            <a:off x="7998817" y="1219201"/>
            <a:ext cx="2555421" cy="4876799"/>
          </a:xfrm>
          <a:prstGeom prst="wedgeRectCallout">
            <a:avLst>
              <a:gd name="adj1" fmla="val -65939"/>
              <a:gd name="adj2" fmla="val 17336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400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4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 err="1"/>
              <a:t>Maklumat</a:t>
            </a:r>
            <a:r>
              <a:rPr lang="en-US" sz="1400" dirty="0"/>
              <a:t> item </a:t>
            </a:r>
            <a:r>
              <a:rPr lang="en-US" sz="1400" dirty="0" err="1"/>
              <a:t>dan</a:t>
            </a:r>
            <a:r>
              <a:rPr lang="en-US" sz="1400" dirty="0"/>
              <a:t> </a:t>
            </a:r>
            <a:r>
              <a:rPr lang="en-US" sz="1400" dirty="0" err="1"/>
              <a:t>pembekal</a:t>
            </a:r>
            <a:r>
              <a:rPr lang="en-US" sz="1400" dirty="0"/>
              <a:t> yang </a:t>
            </a:r>
            <a:r>
              <a:rPr lang="en-US" sz="1400" dirty="0" err="1"/>
              <a:t>dipilih</a:t>
            </a:r>
            <a:r>
              <a:rPr lang="en-US" sz="1400" dirty="0"/>
              <a:t> </a:t>
            </a:r>
            <a:r>
              <a:rPr lang="en-US" sz="1400" dirty="0" err="1"/>
              <a:t>oleh</a:t>
            </a:r>
            <a:r>
              <a:rPr lang="en-US" sz="1400" dirty="0"/>
              <a:t> </a:t>
            </a:r>
            <a:r>
              <a:rPr lang="en-US" sz="1400" b="1" dirty="0" err="1"/>
              <a:t>Peminta</a:t>
            </a:r>
            <a:r>
              <a:rPr lang="en-US" sz="1400" dirty="0"/>
              <a:t> </a:t>
            </a:r>
            <a:r>
              <a:rPr lang="en-US" sz="1400" dirty="0" err="1"/>
              <a:t>akan</a:t>
            </a:r>
            <a:r>
              <a:rPr lang="en-US" sz="1400" dirty="0"/>
              <a:t>  </a:t>
            </a:r>
            <a:r>
              <a:rPr lang="en-US" sz="1400" dirty="0" err="1"/>
              <a:t>dipaparkan</a:t>
            </a:r>
            <a:r>
              <a:rPr lang="en-US" sz="1400" dirty="0"/>
              <a:t> </a:t>
            </a:r>
            <a:r>
              <a:rPr lang="en-US" sz="1400" dirty="0" err="1"/>
              <a:t>untuk</a:t>
            </a:r>
            <a:r>
              <a:rPr lang="en-US" sz="1400" dirty="0"/>
              <a:t> </a:t>
            </a:r>
            <a:r>
              <a:rPr lang="en-US" sz="1400" dirty="0" err="1"/>
              <a:t>dibawa</a:t>
            </a:r>
            <a:r>
              <a:rPr lang="en-US" sz="1400" dirty="0"/>
              <a:t> </a:t>
            </a:r>
            <a:r>
              <a:rPr lang="en-US" sz="1400" dirty="0" err="1"/>
              <a:t>ke</a:t>
            </a:r>
            <a:r>
              <a:rPr lang="en-US" sz="1400" dirty="0"/>
              <a:t> </a:t>
            </a:r>
            <a:r>
              <a:rPr lang="en-US" sz="1400" b="1" dirty="0"/>
              <a:t>Nota </a:t>
            </a:r>
            <a:r>
              <a:rPr lang="en-US" sz="1400" b="1" dirty="0" err="1"/>
              <a:t>Minta</a:t>
            </a:r>
            <a:r>
              <a:rPr lang="en-US" sz="1400" b="1" dirty="0"/>
              <a:t> </a:t>
            </a:r>
            <a:r>
              <a:rPr lang="en-US" sz="1400" dirty="0" err="1"/>
              <a:t>peminta</a:t>
            </a:r>
            <a:r>
              <a:rPr lang="en-US" sz="1400" dirty="0"/>
              <a:t> </a:t>
            </a:r>
            <a:r>
              <a:rPr lang="en-US" sz="1400" dirty="0" err="1"/>
              <a:t>perlu</a:t>
            </a:r>
            <a:r>
              <a:rPr lang="en-US" sz="1400" dirty="0"/>
              <a:t> </a:t>
            </a:r>
            <a:r>
              <a:rPr lang="en-US" sz="1400" dirty="0" err="1"/>
              <a:t>mengunci</a:t>
            </a:r>
            <a:r>
              <a:rPr lang="en-US" sz="1400" dirty="0"/>
              <a:t> </a:t>
            </a:r>
            <a:r>
              <a:rPr lang="en-US" sz="1400" dirty="0" err="1"/>
              <a:t>masuk</a:t>
            </a:r>
            <a:r>
              <a:rPr lang="en-US" sz="1400" dirty="0"/>
              <a:t> </a:t>
            </a:r>
            <a:r>
              <a:rPr lang="en-US" sz="1400" dirty="0" err="1"/>
              <a:t>maklumat</a:t>
            </a:r>
            <a:r>
              <a:rPr lang="en-US" sz="1400" dirty="0"/>
              <a:t> </a:t>
            </a:r>
            <a:r>
              <a:rPr lang="en-US" sz="1400" dirty="0" err="1"/>
              <a:t>berikut</a:t>
            </a:r>
            <a:r>
              <a:rPr lang="en-US" sz="1400" dirty="0"/>
              <a:t>:</a:t>
            </a:r>
          </a:p>
          <a:p>
            <a:endParaRPr lang="en-US" sz="1400" dirty="0"/>
          </a:p>
          <a:p>
            <a:pPr marL="571500" indent="-285750">
              <a:buFont typeface="Wingdings" panose="05000000000000000000" pitchFamily="2" charset="2"/>
              <a:buChar char="Ø"/>
            </a:pPr>
            <a:r>
              <a:rPr lang="en-US" sz="1400" dirty="0" err="1"/>
              <a:t>Kuantiti</a:t>
            </a:r>
            <a:r>
              <a:rPr lang="en-US" sz="1400" dirty="0"/>
              <a:t> yang </a:t>
            </a:r>
            <a:r>
              <a:rPr lang="en-US" sz="1400" dirty="0" err="1"/>
              <a:t>ingin</a:t>
            </a:r>
            <a:r>
              <a:rPr lang="en-US" sz="1400" dirty="0"/>
              <a:t> </a:t>
            </a:r>
            <a:r>
              <a:rPr lang="en-US" sz="1400" dirty="0" err="1"/>
              <a:t>diperolehi</a:t>
            </a:r>
            <a:r>
              <a:rPr lang="en-US" sz="1400" dirty="0"/>
              <a:t>.</a:t>
            </a:r>
          </a:p>
          <a:p>
            <a:pPr marL="571500" indent="-285750">
              <a:buFont typeface="Wingdings" panose="05000000000000000000" pitchFamily="2" charset="2"/>
              <a:buChar char="Ø"/>
            </a:pPr>
            <a:endParaRPr lang="en-US" sz="1400" dirty="0"/>
          </a:p>
          <a:p>
            <a:pPr marL="571500" indent="-285750">
              <a:buFont typeface="Wingdings" panose="05000000000000000000" pitchFamily="2" charset="2"/>
              <a:buChar char="Ø"/>
            </a:pPr>
            <a:r>
              <a:rPr lang="en-US" sz="1400" dirty="0" err="1"/>
              <a:t>Memilih</a:t>
            </a:r>
            <a:r>
              <a:rPr lang="en-US" sz="1400" dirty="0"/>
              <a:t> </a:t>
            </a:r>
            <a:r>
              <a:rPr lang="en-US" sz="1400" dirty="0" err="1"/>
              <a:t>jenis</a:t>
            </a:r>
            <a:r>
              <a:rPr lang="en-US" sz="1400" dirty="0"/>
              <a:t> </a:t>
            </a:r>
            <a:r>
              <a:rPr lang="en-US" sz="1400" dirty="0" err="1"/>
              <a:t>harga</a:t>
            </a:r>
            <a:r>
              <a:rPr lang="en-US" sz="1400" dirty="0"/>
              <a:t> </a:t>
            </a:r>
            <a:r>
              <a:rPr lang="en-US" sz="1400" dirty="0" err="1"/>
              <a:t>sekiranya</a:t>
            </a:r>
            <a:r>
              <a:rPr lang="en-US" sz="1400" dirty="0"/>
              <a:t> di </a:t>
            </a:r>
            <a:r>
              <a:rPr lang="en-US" sz="1400" dirty="0" err="1"/>
              <a:t>dalam</a:t>
            </a:r>
            <a:r>
              <a:rPr lang="en-US" sz="1400" dirty="0"/>
              <a:t> </a:t>
            </a:r>
            <a:r>
              <a:rPr lang="en-US" sz="1400" dirty="0" err="1"/>
              <a:t>katalog</a:t>
            </a:r>
            <a:r>
              <a:rPr lang="en-US" sz="1400" dirty="0"/>
              <a:t> </a:t>
            </a:r>
            <a:r>
              <a:rPr lang="en-US" sz="1400" dirty="0" err="1"/>
              <a:t>mempunyai</a:t>
            </a:r>
            <a:r>
              <a:rPr lang="en-US" sz="1400" dirty="0"/>
              <a:t> </a:t>
            </a:r>
            <a:r>
              <a:rPr lang="en-US" sz="1400" dirty="0" err="1"/>
              <a:t>beberapa</a:t>
            </a:r>
            <a:r>
              <a:rPr lang="en-US" sz="1400" dirty="0"/>
              <a:t> </a:t>
            </a:r>
            <a:r>
              <a:rPr lang="en-US" sz="1400" dirty="0" err="1"/>
              <a:t>jenis</a:t>
            </a:r>
            <a:r>
              <a:rPr lang="en-US" sz="1400" dirty="0"/>
              <a:t> </a:t>
            </a:r>
            <a:r>
              <a:rPr lang="en-US" sz="1400" dirty="0" err="1"/>
              <a:t>harga</a:t>
            </a:r>
            <a:r>
              <a:rPr lang="en-US" sz="1400" dirty="0"/>
              <a:t> </a:t>
            </a:r>
            <a:r>
              <a:rPr lang="en-US" sz="1400" dirty="0" err="1"/>
              <a:t>contoh</a:t>
            </a:r>
            <a:r>
              <a:rPr lang="en-US" sz="1400" dirty="0"/>
              <a:t> :</a:t>
            </a:r>
          </a:p>
          <a:p>
            <a:pPr marL="800100" lvl="1" indent="-285750">
              <a:buFont typeface="Arial" panose="020B0604020202020204" pitchFamily="34" charset="0"/>
              <a:buChar char="•"/>
            </a:pPr>
            <a:r>
              <a:rPr lang="en-US" sz="1400" dirty="0" err="1"/>
              <a:t>biasa</a:t>
            </a:r>
            <a:r>
              <a:rPr lang="en-US" sz="1400" dirty="0"/>
              <a:t> standard</a:t>
            </a:r>
          </a:p>
          <a:p>
            <a:pPr marL="800100" lvl="1" indent="-285750">
              <a:buFont typeface="Arial" panose="020B0604020202020204" pitchFamily="34" charset="0"/>
              <a:buChar char="•"/>
            </a:pPr>
            <a:r>
              <a:rPr lang="en-US" sz="1400" dirty="0" err="1"/>
              <a:t>Berperingkat</a:t>
            </a:r>
            <a:r>
              <a:rPr lang="en-US" sz="1400" dirty="0"/>
              <a:t> standard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400" dirty="0"/>
          </a:p>
          <a:p>
            <a:pPr marL="571500" indent="-285750">
              <a:buFont typeface="Wingdings" panose="05000000000000000000" pitchFamily="2" charset="2"/>
              <a:buChar char="Ø"/>
            </a:pPr>
            <a:r>
              <a:rPr lang="en-US" sz="1400" dirty="0" err="1"/>
              <a:t>Memilih</a:t>
            </a:r>
            <a:r>
              <a:rPr lang="en-US" sz="1400" dirty="0"/>
              <a:t> </a:t>
            </a:r>
            <a:r>
              <a:rPr lang="en-US" sz="1400" dirty="0" err="1"/>
              <a:t>Jenis</a:t>
            </a:r>
            <a:r>
              <a:rPr lang="en-US" sz="1400" dirty="0"/>
              <a:t> </a:t>
            </a:r>
            <a:r>
              <a:rPr lang="en-US" sz="1400" dirty="0" err="1"/>
              <a:t>Perolehan</a:t>
            </a:r>
            <a:r>
              <a:rPr lang="en-US" sz="1400" dirty="0"/>
              <a:t>.</a:t>
            </a:r>
          </a:p>
          <a:p>
            <a:pPr marL="285750"/>
            <a:endParaRPr lang="en-US" sz="1400" dirty="0"/>
          </a:p>
          <a:p>
            <a:pPr marL="166688" indent="-166688"/>
            <a:endParaRPr lang="en-US" sz="1400" dirty="0"/>
          </a:p>
          <a:p>
            <a:pPr lvl="1"/>
            <a:endParaRPr lang="en-US" sz="1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44B81-B866-4602-900E-C279E5039DEB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524000" y="0"/>
            <a:ext cx="9144000" cy="381000"/>
          </a:xfrm>
          <a:prstGeom prst="rect">
            <a:avLst/>
          </a:prstGeom>
          <a:solidFill>
            <a:srgbClr val="34C8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PEMINTA - PEMILIHAN PEMBEKAL (2/2)</a:t>
            </a:r>
          </a:p>
        </p:txBody>
      </p:sp>
      <p:sp>
        <p:nvSpPr>
          <p:cNvPr id="7" name="Rectangle 6">
            <a:hlinkClick r:id="rId4" action="ppaction://hlinksldjump"/>
          </p:cNvPr>
          <p:cNvSpPr/>
          <p:nvPr/>
        </p:nvSpPr>
        <p:spPr>
          <a:xfrm>
            <a:off x="8050968" y="1360358"/>
            <a:ext cx="254832" cy="23984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1682" y="6397538"/>
            <a:ext cx="289519" cy="3366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1981201" y="6471271"/>
            <a:ext cx="392221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Klik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pada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2" name="Rectangle 11">
            <a:hlinkClick r:id="rId4" action="ppaction://hlinksldjump"/>
          </p:cNvPr>
          <p:cNvSpPr/>
          <p:nvPr/>
        </p:nvSpPr>
        <p:spPr>
          <a:xfrm>
            <a:off x="2813260" y="6556931"/>
            <a:ext cx="137160" cy="13354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2560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-Shape 2"/>
          <p:cNvSpPr/>
          <p:nvPr/>
        </p:nvSpPr>
        <p:spPr>
          <a:xfrm rot="10800000">
            <a:off x="3133846" y="1586964"/>
            <a:ext cx="7465933" cy="4090477"/>
          </a:xfrm>
          <a:prstGeom prst="corner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56" name="Rounded Rectangle 55"/>
          <p:cNvSpPr/>
          <p:nvPr/>
        </p:nvSpPr>
        <p:spPr bwMode="auto">
          <a:xfrm>
            <a:off x="8991601" y="1757907"/>
            <a:ext cx="1502369" cy="1504173"/>
          </a:xfrm>
          <a:prstGeom prst="roundRect">
            <a:avLst>
              <a:gd name="adj" fmla="val 10000"/>
            </a:avLst>
          </a:prstGeom>
          <a:solidFill>
            <a:schemeClr val="bg1"/>
          </a:solidFill>
          <a:ln w="6350">
            <a:solidFill>
              <a:schemeClr val="tx1"/>
            </a:solidFill>
          </a:ln>
          <a:effectLst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12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Pembekal</a:t>
            </a:r>
            <a:endParaRPr lang="en-US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1200" u="sng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114300" indent="-114300">
              <a:buFont typeface="Arial" panose="020B0604020202020204" pitchFamily="34" charset="0"/>
              <a:buChar char="•"/>
            </a:pPr>
            <a:r>
              <a:rPr lang="en-US" sz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Menjawab</a:t>
            </a: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pertanyaan</a:t>
            </a: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item</a:t>
            </a:r>
          </a:p>
          <a:p>
            <a:endParaRPr lang="en-US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Rounded Rectangle 56"/>
          <p:cNvSpPr/>
          <p:nvPr/>
        </p:nvSpPr>
        <p:spPr bwMode="auto">
          <a:xfrm>
            <a:off x="3200400" y="1813026"/>
            <a:ext cx="1524000" cy="1388629"/>
          </a:xfrm>
          <a:prstGeom prst="roundRect">
            <a:avLst>
              <a:gd name="adj" fmla="val 10000"/>
            </a:avLst>
          </a:prstGeom>
          <a:solidFill>
            <a:schemeClr val="bg1"/>
          </a:solidFill>
          <a:ln w="6350">
            <a:solidFill>
              <a:schemeClr val="tx1"/>
            </a:solidFill>
          </a:ln>
          <a:effectLst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12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Peminta</a:t>
            </a:r>
            <a:endParaRPr lang="en-US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114300" indent="-114300">
              <a:buFont typeface="Arial" panose="020B0604020202020204" pitchFamily="34" charset="0"/>
              <a:buChar char="•"/>
            </a:pPr>
            <a:r>
              <a:rPr lang="en-US" sz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Membandingkan</a:t>
            </a: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Item </a:t>
            </a:r>
            <a:r>
              <a:rPr lang="en-US" sz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dari</a:t>
            </a: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beberapa</a:t>
            </a: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pembekal</a:t>
            </a:r>
            <a:endParaRPr lang="en-US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Rounded Rectangle 58"/>
          <p:cNvSpPr/>
          <p:nvPr/>
        </p:nvSpPr>
        <p:spPr bwMode="auto">
          <a:xfrm>
            <a:off x="7086600" y="1752601"/>
            <a:ext cx="1600200" cy="1509479"/>
          </a:xfrm>
          <a:prstGeom prst="roundRect">
            <a:avLst>
              <a:gd name="adj" fmla="val 10000"/>
            </a:avLst>
          </a:prstGeom>
          <a:solidFill>
            <a:schemeClr val="bg1"/>
          </a:solidFill>
          <a:ln w="6350">
            <a:solidFill>
              <a:schemeClr val="tx1"/>
            </a:solidFill>
          </a:ln>
          <a:effectLst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1200" b="1" u="sng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Peminta</a:t>
            </a:r>
            <a:r>
              <a:rPr lang="en-US" sz="1200" b="1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endParaRPr lang="en-US" sz="1200" u="sng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114300" indent="-114300">
              <a:buFont typeface="Arial" panose="020B0604020202020204" pitchFamily="34" charset="0"/>
              <a:buChar char="•"/>
            </a:pPr>
            <a:r>
              <a:rPr lang="en-US" sz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Membuat</a:t>
            </a: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pertanyaan</a:t>
            </a: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berkaitan</a:t>
            </a: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item </a:t>
            </a:r>
            <a:r>
              <a:rPr lang="en-US" sz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kepada</a:t>
            </a: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pembekal</a:t>
            </a: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terpilih</a:t>
            </a:r>
            <a:endParaRPr lang="en-US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44B81-B866-4602-900E-C279E5039DEB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1524000" y="0"/>
            <a:ext cx="9144000" cy="542260"/>
          </a:xfrm>
          <a:prstGeom prst="rect">
            <a:avLst/>
          </a:prstGeom>
          <a:solidFill>
            <a:srgbClr val="34C8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KAJIAN PASARAN – PERBANDINGAN DAN PERTANYAAN ITEM </a:t>
            </a:r>
          </a:p>
        </p:txBody>
      </p:sp>
      <p:sp>
        <p:nvSpPr>
          <p:cNvPr id="24" name="Flowchart: Decision 23"/>
          <p:cNvSpPr/>
          <p:nvPr/>
        </p:nvSpPr>
        <p:spPr>
          <a:xfrm>
            <a:off x="1683488" y="3592599"/>
            <a:ext cx="1523997" cy="1132753"/>
          </a:xfrm>
          <a:prstGeom prst="flowChartDecision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Banding Item</a:t>
            </a:r>
          </a:p>
        </p:txBody>
      </p:sp>
      <p:sp>
        <p:nvSpPr>
          <p:cNvPr id="26" name="Flowchart: Decision 25"/>
          <p:cNvSpPr/>
          <p:nvPr/>
        </p:nvSpPr>
        <p:spPr>
          <a:xfrm>
            <a:off x="4953000" y="1940963"/>
            <a:ext cx="1895619" cy="1132753"/>
          </a:xfrm>
          <a:prstGeom prst="flowChartDecision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Maklumat</a:t>
            </a: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lanjut</a:t>
            </a:r>
            <a:endParaRPr lang="en-US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ounded Rectangle 28"/>
          <p:cNvSpPr/>
          <p:nvPr/>
        </p:nvSpPr>
        <p:spPr bwMode="auto">
          <a:xfrm>
            <a:off x="9040516" y="4073512"/>
            <a:ext cx="1404537" cy="1556976"/>
          </a:xfrm>
          <a:prstGeom prst="roundRect">
            <a:avLst>
              <a:gd name="adj" fmla="val 10000"/>
            </a:avLst>
          </a:prstGeom>
          <a:solidFill>
            <a:schemeClr val="bg1"/>
          </a:solidFill>
          <a:ln w="6350">
            <a:solidFill>
              <a:schemeClr val="tx1"/>
            </a:solidFill>
          </a:ln>
          <a:effectLst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12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Peminta</a:t>
            </a:r>
            <a:endParaRPr lang="en-US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1200" u="sng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114300" indent="-114300">
              <a:buFont typeface="Arial" panose="020B0604020202020204" pitchFamily="34" charset="0"/>
              <a:buChar char="•"/>
            </a:pPr>
            <a:r>
              <a:rPr lang="en-US" sz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Teruskan</a:t>
            </a: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en-US" sz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Batal</a:t>
            </a: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maklumbalas</a:t>
            </a: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pembekal</a:t>
            </a:r>
            <a:endParaRPr lang="en-US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Pentagon 31"/>
          <p:cNvSpPr/>
          <p:nvPr/>
        </p:nvSpPr>
        <p:spPr>
          <a:xfrm rot="5400000">
            <a:off x="1725632" y="1177883"/>
            <a:ext cx="1439709" cy="12192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171450" indent="-171450">
              <a:buFont typeface="Arial" pitchFamily="34" charset="0"/>
              <a:buChar char="•"/>
            </a:pPr>
            <a:r>
              <a:rPr lang="en-US" sz="1200" b="1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Memilih</a:t>
            </a:r>
            <a:r>
              <a:rPr lang="en-US" sz="12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item </a:t>
            </a:r>
            <a:r>
              <a:rPr lang="en-US" sz="1200" b="1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12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1200" b="1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pembekal</a:t>
            </a:r>
            <a:r>
              <a:rPr lang="en-US" sz="12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dari</a:t>
            </a:r>
            <a:r>
              <a:rPr lang="en-US" sz="12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katalog</a:t>
            </a:r>
            <a:endParaRPr lang="en-US" sz="12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Pentagon 32"/>
          <p:cNvSpPr/>
          <p:nvPr/>
        </p:nvSpPr>
        <p:spPr>
          <a:xfrm rot="5400000">
            <a:off x="4991593" y="4386685"/>
            <a:ext cx="1818430" cy="12954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171450" indent="-171450">
              <a:buFont typeface="Arial" pitchFamily="34" charset="0"/>
              <a:buChar char="•"/>
            </a:pPr>
            <a:r>
              <a:rPr lang="en-US" sz="1200" b="1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Membawa</a:t>
            </a:r>
            <a:r>
              <a:rPr lang="en-US" sz="12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item </a:t>
            </a:r>
            <a:r>
              <a:rPr lang="en-US" sz="1200" b="1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12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pengesyoran</a:t>
            </a:r>
            <a:r>
              <a:rPr lang="en-US" sz="12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pembekal</a:t>
            </a:r>
            <a:r>
              <a:rPr lang="en-US" sz="12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untuk</a:t>
            </a:r>
            <a:r>
              <a:rPr lang="en-US" sz="12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penciptaan</a:t>
            </a:r>
            <a:r>
              <a:rPr lang="en-US" sz="12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Nota </a:t>
            </a:r>
            <a:r>
              <a:rPr lang="en-US" sz="1200" b="1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Minta</a:t>
            </a:r>
            <a:endParaRPr lang="en-US" sz="12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" name="Elbow Connector 3"/>
          <p:cNvCxnSpPr>
            <a:endCxn id="57" idx="2"/>
          </p:cNvCxnSpPr>
          <p:nvPr/>
        </p:nvCxnSpPr>
        <p:spPr>
          <a:xfrm rot="5400000" flipH="1" flipV="1">
            <a:off x="3106283" y="3302857"/>
            <a:ext cx="957320" cy="754914"/>
          </a:xfrm>
          <a:prstGeom prst="bentConnector3">
            <a:avLst>
              <a:gd name="adj1" fmla="val 20"/>
            </a:avLst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Elbow Connector 6"/>
          <p:cNvCxnSpPr/>
          <p:nvPr/>
        </p:nvCxnSpPr>
        <p:spPr>
          <a:xfrm>
            <a:off x="2456117" y="4725351"/>
            <a:ext cx="2807623" cy="318982"/>
          </a:xfrm>
          <a:prstGeom prst="bentConnector3">
            <a:avLst>
              <a:gd name="adj1" fmla="val -367"/>
            </a:avLst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32" idx="3"/>
          </p:cNvCxnSpPr>
          <p:nvPr/>
        </p:nvCxnSpPr>
        <p:spPr>
          <a:xfrm>
            <a:off x="2445486" y="2507338"/>
            <a:ext cx="0" cy="108526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57" idx="3"/>
            <a:endCxn id="26" idx="1"/>
          </p:cNvCxnSpPr>
          <p:nvPr/>
        </p:nvCxnSpPr>
        <p:spPr>
          <a:xfrm flipV="1">
            <a:off x="4724401" y="2507340"/>
            <a:ext cx="228599" cy="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endCxn id="59" idx="1"/>
          </p:cNvCxnSpPr>
          <p:nvPr/>
        </p:nvCxnSpPr>
        <p:spPr>
          <a:xfrm flipV="1">
            <a:off x="6848618" y="2507340"/>
            <a:ext cx="237982" cy="265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59" idx="3"/>
            <a:endCxn id="56" idx="1"/>
          </p:cNvCxnSpPr>
          <p:nvPr/>
        </p:nvCxnSpPr>
        <p:spPr>
          <a:xfrm>
            <a:off x="8686800" y="2507341"/>
            <a:ext cx="304800" cy="265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56" idx="2"/>
            <a:endCxn id="29" idx="0"/>
          </p:cNvCxnSpPr>
          <p:nvPr/>
        </p:nvCxnSpPr>
        <p:spPr>
          <a:xfrm flipH="1">
            <a:off x="9742785" y="3262080"/>
            <a:ext cx="1" cy="81143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>
            <a:off x="6548509" y="5029200"/>
            <a:ext cx="2492007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endCxn id="33" idx="1"/>
          </p:cNvCxnSpPr>
          <p:nvPr/>
        </p:nvCxnSpPr>
        <p:spPr>
          <a:xfrm>
            <a:off x="5900808" y="3073716"/>
            <a:ext cx="0" cy="105145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3382804" y="3883224"/>
            <a:ext cx="4042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 </a:t>
            </a:r>
            <a:r>
              <a:rPr lang="en-US" sz="1400" b="1" i="1" dirty="0" err="1"/>
              <a:t>ya</a:t>
            </a:r>
            <a:endParaRPr lang="en-MY" sz="1400" b="1" i="1" dirty="0"/>
          </a:p>
        </p:txBody>
      </p:sp>
      <p:sp>
        <p:nvSpPr>
          <p:cNvPr id="43" name="TextBox 42"/>
          <p:cNvSpPr txBox="1"/>
          <p:nvPr/>
        </p:nvSpPr>
        <p:spPr>
          <a:xfrm>
            <a:off x="3200400" y="4800601"/>
            <a:ext cx="5677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err="1"/>
              <a:t>tidak</a:t>
            </a:r>
            <a:endParaRPr lang="en-MY" sz="1400" b="1" i="1" dirty="0"/>
          </a:p>
        </p:txBody>
      </p:sp>
      <p:sp>
        <p:nvSpPr>
          <p:cNvPr id="44" name="TextBox 43"/>
          <p:cNvSpPr txBox="1"/>
          <p:nvPr/>
        </p:nvSpPr>
        <p:spPr>
          <a:xfrm>
            <a:off x="5900808" y="3526426"/>
            <a:ext cx="5677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err="1"/>
              <a:t>tidak</a:t>
            </a:r>
            <a:endParaRPr lang="en-MY" sz="1400" b="1" i="1" dirty="0"/>
          </a:p>
        </p:txBody>
      </p:sp>
      <p:sp>
        <p:nvSpPr>
          <p:cNvPr id="45" name="TextBox 44"/>
          <p:cNvSpPr txBox="1"/>
          <p:nvPr/>
        </p:nvSpPr>
        <p:spPr>
          <a:xfrm>
            <a:off x="6682322" y="2133601"/>
            <a:ext cx="4042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 </a:t>
            </a:r>
            <a:r>
              <a:rPr lang="en-US" sz="1400" b="1" i="1" dirty="0" err="1"/>
              <a:t>ya</a:t>
            </a:r>
            <a:endParaRPr lang="en-MY" sz="1400" b="1" i="1" dirty="0"/>
          </a:p>
        </p:txBody>
      </p:sp>
      <p:sp>
        <p:nvSpPr>
          <p:cNvPr id="27" name="TextBox 26"/>
          <p:cNvSpPr txBox="1"/>
          <p:nvPr/>
        </p:nvSpPr>
        <p:spPr>
          <a:xfrm>
            <a:off x="2870769" y="4125171"/>
            <a:ext cx="26599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100" b="1" dirty="0"/>
          </a:p>
          <a:p>
            <a:r>
              <a:rPr lang="en-US" sz="1100" b="1" dirty="0"/>
              <a:t>Item </a:t>
            </a:r>
            <a:r>
              <a:rPr lang="en-US" sz="1100" b="1" dirty="0" err="1"/>
              <a:t>Menepati</a:t>
            </a:r>
            <a:r>
              <a:rPr lang="en-US" sz="1100" b="1" dirty="0"/>
              <a:t> </a:t>
            </a:r>
            <a:r>
              <a:rPr lang="en-US" sz="1100" b="1" dirty="0" err="1"/>
              <a:t>Keperluan</a:t>
            </a:r>
            <a:r>
              <a:rPr lang="en-US" sz="1100" b="1" dirty="0"/>
              <a:t> Dan </a:t>
            </a:r>
            <a:r>
              <a:rPr lang="en-US" sz="1100" b="1" dirty="0" err="1"/>
              <a:t>Syarat</a:t>
            </a:r>
            <a:r>
              <a:rPr lang="en-US" sz="1100" b="1" dirty="0"/>
              <a:t> </a:t>
            </a:r>
            <a:r>
              <a:rPr lang="en-US" sz="1100" b="1" dirty="0" err="1"/>
              <a:t>Bilangan</a:t>
            </a:r>
            <a:r>
              <a:rPr lang="en-US" sz="1100" b="1" dirty="0"/>
              <a:t> 3 </a:t>
            </a:r>
            <a:r>
              <a:rPr lang="en-US" sz="1100" b="1" dirty="0" err="1"/>
              <a:t>Pembekal</a:t>
            </a:r>
            <a:r>
              <a:rPr lang="en-US" sz="1100" b="1" dirty="0"/>
              <a:t>  </a:t>
            </a:r>
            <a:r>
              <a:rPr lang="en-US" sz="1100" b="1" dirty="0" err="1"/>
              <a:t>Dipenuhi</a:t>
            </a:r>
            <a:endParaRPr lang="en-US" sz="1100" b="1" dirty="0"/>
          </a:p>
          <a:p>
            <a:endParaRPr lang="en-US" sz="1100" b="1" dirty="0"/>
          </a:p>
        </p:txBody>
      </p:sp>
    </p:spTree>
    <p:extLst>
      <p:ext uri="{BB962C8B-B14F-4D97-AF65-F5344CB8AC3E}">
        <p14:creationId xmlns:p14="http://schemas.microsoft.com/office/powerpoint/2010/main" val="19666828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lowchart: Delay 25"/>
          <p:cNvSpPr/>
          <p:nvPr/>
        </p:nvSpPr>
        <p:spPr>
          <a:xfrm>
            <a:off x="1654629" y="333065"/>
            <a:ext cx="250372" cy="478971"/>
          </a:xfrm>
          <a:prstGeom prst="flowChartDelay">
            <a:avLst/>
          </a:prstGeom>
          <a:solidFill>
            <a:srgbClr val="038CB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524000" y="0"/>
            <a:ext cx="9144000" cy="270456"/>
          </a:xfrm>
          <a:prstGeom prst="rect">
            <a:avLst/>
          </a:prstGeom>
          <a:solidFill>
            <a:srgbClr val="34C8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28" name="Picture 27" descr="Image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471" y="990601"/>
            <a:ext cx="923851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1" name="Straight Connector 30"/>
          <p:cNvCxnSpPr/>
          <p:nvPr/>
        </p:nvCxnSpPr>
        <p:spPr>
          <a:xfrm>
            <a:off x="3049055" y="1026048"/>
            <a:ext cx="7313072" cy="6841"/>
          </a:xfrm>
          <a:prstGeom prst="line">
            <a:avLst/>
          </a:prstGeom>
          <a:ln w="285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 txBox="1">
            <a:spLocks/>
          </p:cNvSpPr>
          <p:nvPr/>
        </p:nvSpPr>
        <p:spPr>
          <a:xfrm>
            <a:off x="1910442" y="304801"/>
            <a:ext cx="7461292" cy="49889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err="1">
                <a:solidFill>
                  <a:srgbClr val="00B0F0"/>
                </a:solidFill>
                <a:latin typeface="Century Gothic" panose="020B0502020202020204" pitchFamily="34" charset="0"/>
                <a:ea typeface="Arial Unicode MS" panose="020B0604020202020204" pitchFamily="34" charset="-128"/>
                <a:cs typeface="helvetica" panose="020B0604020202020204" pitchFamily="34" charset="0"/>
              </a:rPr>
              <a:t>Perbandingan</a:t>
            </a:r>
            <a:r>
              <a:rPr lang="en-US" sz="2800" b="1" dirty="0">
                <a:solidFill>
                  <a:srgbClr val="00B0F0"/>
                </a:solidFill>
                <a:latin typeface="Century Gothic" panose="020B0502020202020204" pitchFamily="34" charset="0"/>
                <a:ea typeface="Arial Unicode MS" panose="020B0604020202020204" pitchFamily="34" charset="-128"/>
                <a:cs typeface="helvetica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Century Gothic" panose="020B0502020202020204" pitchFamily="34" charset="0"/>
                <a:ea typeface="Arial Unicode MS" panose="020B0604020202020204" pitchFamily="34" charset="-128"/>
                <a:cs typeface="helvetica" panose="020B0604020202020204" pitchFamily="34" charset="0"/>
              </a:rPr>
              <a:t>dan</a:t>
            </a:r>
            <a:r>
              <a:rPr lang="en-US" sz="2800" b="1" dirty="0">
                <a:solidFill>
                  <a:srgbClr val="00B0F0"/>
                </a:solidFill>
                <a:latin typeface="Century Gothic" panose="020B0502020202020204" pitchFamily="34" charset="0"/>
                <a:ea typeface="Arial Unicode MS" panose="020B0604020202020204" pitchFamily="34" charset="-128"/>
                <a:cs typeface="helvetica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Century Gothic" panose="020B0502020202020204" pitchFamily="34" charset="0"/>
                <a:ea typeface="Arial Unicode MS" panose="020B0604020202020204" pitchFamily="34" charset="-128"/>
                <a:cs typeface="helvetica" panose="020B0604020202020204" pitchFamily="34" charset="0"/>
              </a:rPr>
              <a:t>Petanyaan</a:t>
            </a:r>
            <a:r>
              <a:rPr lang="en-US" sz="2800" b="1" dirty="0">
                <a:solidFill>
                  <a:srgbClr val="00B0F0"/>
                </a:solidFill>
                <a:latin typeface="Century Gothic" panose="020B0502020202020204" pitchFamily="34" charset="0"/>
                <a:ea typeface="Arial Unicode MS" panose="020B0604020202020204" pitchFamily="34" charset="-128"/>
                <a:cs typeface="helvetica" panose="020B0604020202020204" pitchFamily="34" charset="0"/>
              </a:rPr>
              <a:t> Item</a:t>
            </a:r>
            <a:endParaRPr lang="en-US" sz="2800" b="1" dirty="0">
              <a:solidFill>
                <a:srgbClr val="0070C0"/>
              </a:solidFill>
              <a:latin typeface="Century Gothic" panose="020B0502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59391" y="1253544"/>
            <a:ext cx="748614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b="1" dirty="0" err="1"/>
              <a:t>Pertanyaan</a:t>
            </a:r>
            <a:r>
              <a:rPr lang="en-US" sz="2000" b="1" dirty="0"/>
              <a:t> Item </a:t>
            </a:r>
            <a:r>
              <a:rPr lang="en-US" sz="2000" dirty="0" err="1"/>
              <a:t>adalah</a:t>
            </a:r>
            <a:r>
              <a:rPr lang="en-US" sz="2000" dirty="0"/>
              <a:t> </a:t>
            </a:r>
            <a:r>
              <a:rPr lang="en-US" sz="2000" dirty="0" err="1"/>
              <a:t>satu</a:t>
            </a:r>
            <a:r>
              <a:rPr lang="en-US" sz="2000" dirty="0"/>
              <a:t> proses </a:t>
            </a:r>
            <a:r>
              <a:rPr lang="en-US" sz="2000" dirty="0" err="1"/>
              <a:t>bagi</a:t>
            </a:r>
            <a:r>
              <a:rPr lang="en-US" sz="2000" dirty="0"/>
              <a:t> </a:t>
            </a:r>
            <a:r>
              <a:rPr lang="en-US" sz="2000" dirty="0" err="1"/>
              <a:t>mendapat</a:t>
            </a:r>
            <a:r>
              <a:rPr lang="en-US" sz="2000" dirty="0"/>
              <a:t> </a:t>
            </a:r>
            <a:r>
              <a:rPr lang="en-US" sz="2000" dirty="0" err="1"/>
              <a:t>maklum</a:t>
            </a:r>
            <a:r>
              <a:rPr lang="en-US" sz="2000" dirty="0"/>
              <a:t> </a:t>
            </a:r>
            <a:r>
              <a:rPr lang="en-US" sz="2000" dirty="0" err="1"/>
              <a:t>balas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en-US" sz="2000" dirty="0" err="1"/>
              <a:t>pembekal</a:t>
            </a:r>
            <a:r>
              <a:rPr lang="en-US" sz="2000" dirty="0"/>
              <a:t> </a:t>
            </a:r>
            <a:r>
              <a:rPr lang="en-US" sz="2000" dirty="0" err="1"/>
              <a:t>mengenai</a:t>
            </a:r>
            <a:r>
              <a:rPr lang="en-US" sz="2000" dirty="0"/>
              <a:t> </a:t>
            </a:r>
            <a:r>
              <a:rPr lang="en-US" sz="2000" dirty="0" err="1"/>
              <a:t>ketersediaan</a:t>
            </a:r>
            <a:r>
              <a:rPr lang="en-US" sz="2000" dirty="0"/>
              <a:t> </a:t>
            </a:r>
            <a:r>
              <a:rPr lang="en-US" sz="2000" dirty="0" err="1"/>
              <a:t>stok</a:t>
            </a:r>
            <a:r>
              <a:rPr lang="en-US" sz="2000" dirty="0"/>
              <a:t> item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pengurangan</a:t>
            </a:r>
            <a:r>
              <a:rPr lang="en-US" sz="2000" dirty="0"/>
              <a:t> </a:t>
            </a:r>
            <a:r>
              <a:rPr lang="en-US" sz="2000" dirty="0" err="1"/>
              <a:t>harga</a:t>
            </a:r>
            <a:r>
              <a:rPr lang="en-US" sz="2000" dirty="0"/>
              <a:t> (</a:t>
            </a:r>
            <a:r>
              <a:rPr lang="en-US" sz="2000" dirty="0" err="1"/>
              <a:t>jika</a:t>
            </a:r>
            <a:r>
              <a:rPr lang="en-US" sz="2000" dirty="0"/>
              <a:t> </a:t>
            </a:r>
            <a:r>
              <a:rPr lang="en-US" sz="2000" dirty="0" err="1"/>
              <a:t>ada</a:t>
            </a:r>
            <a:r>
              <a:rPr lang="en-US" sz="2000" dirty="0"/>
              <a:t>) </a:t>
            </a:r>
            <a:r>
              <a:rPr lang="en-US" sz="2000" dirty="0" err="1"/>
              <a:t>berdasarkan</a:t>
            </a:r>
            <a:r>
              <a:rPr lang="en-US" sz="2000" dirty="0"/>
              <a:t> </a:t>
            </a:r>
            <a:r>
              <a:rPr lang="en-US" sz="2000" dirty="0" err="1"/>
              <a:t>kuantiti</a:t>
            </a:r>
            <a:r>
              <a:rPr lang="en-US" sz="2000" dirty="0"/>
              <a:t> item yang </a:t>
            </a:r>
            <a:r>
              <a:rPr lang="en-US" sz="2000" dirty="0" err="1"/>
              <a:t>diperlukan</a:t>
            </a:r>
            <a:r>
              <a:rPr lang="en-US" sz="2000" dirty="0"/>
              <a:t>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 err="1"/>
              <a:t>Mengenal</a:t>
            </a:r>
            <a:r>
              <a:rPr lang="en-US" sz="2000" dirty="0"/>
              <a:t> </a:t>
            </a:r>
            <a:r>
              <a:rPr lang="en-US" sz="2000" dirty="0" err="1"/>
              <a:t>pasti</a:t>
            </a:r>
            <a:r>
              <a:rPr lang="en-US" sz="2000" dirty="0"/>
              <a:t> item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pembekal</a:t>
            </a:r>
            <a:r>
              <a:rPr lang="en-US" sz="2000" dirty="0"/>
              <a:t> yang </a:t>
            </a:r>
            <a:r>
              <a:rPr lang="en-US" sz="2000" dirty="0" err="1"/>
              <a:t>hendak</a:t>
            </a:r>
            <a:r>
              <a:rPr lang="en-US" sz="2000" dirty="0"/>
              <a:t> </a:t>
            </a:r>
            <a:r>
              <a:rPr lang="en-US" sz="2000" dirty="0" err="1"/>
              <a:t>dipilih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di </a:t>
            </a:r>
            <a:r>
              <a:rPr lang="en-US" sz="2000" dirty="0" err="1"/>
              <a:t>bawa</a:t>
            </a:r>
            <a:r>
              <a:rPr lang="en-US" sz="2000" dirty="0"/>
              <a:t> </a:t>
            </a:r>
            <a:r>
              <a:rPr lang="en-US" sz="2000" dirty="0" err="1"/>
              <a:t>ke</a:t>
            </a:r>
            <a:r>
              <a:rPr lang="en-US" sz="2000" dirty="0"/>
              <a:t> </a:t>
            </a:r>
            <a:r>
              <a:rPr lang="en-US" sz="2000" dirty="0" err="1"/>
              <a:t>skrin</a:t>
            </a:r>
            <a:r>
              <a:rPr lang="en-US" sz="2000" dirty="0"/>
              <a:t> </a:t>
            </a:r>
            <a:r>
              <a:rPr lang="en-US" sz="2000" dirty="0" err="1"/>
              <a:t>perbandingan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en-US" sz="2000" dirty="0" err="1"/>
              <a:t>segi</a:t>
            </a:r>
            <a:r>
              <a:rPr lang="en-US" sz="2000" dirty="0"/>
              <a:t> </a:t>
            </a:r>
            <a:r>
              <a:rPr lang="en-US" sz="2000" dirty="0" err="1"/>
              <a:t>spesifikasi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harga</a:t>
            </a:r>
            <a:r>
              <a:rPr lang="en-US" sz="2000" dirty="0"/>
              <a:t>. </a:t>
            </a:r>
            <a:r>
              <a:rPr lang="en-US" sz="2000" dirty="0" err="1"/>
              <a:t>Hasil</a:t>
            </a:r>
            <a:r>
              <a:rPr lang="en-US" sz="2000" dirty="0"/>
              <a:t> </a:t>
            </a:r>
            <a:r>
              <a:rPr lang="en-US" sz="2000" dirty="0" err="1"/>
              <a:t>perbandingan</a:t>
            </a:r>
            <a:r>
              <a:rPr lang="en-US" sz="2000" dirty="0"/>
              <a:t> </a:t>
            </a:r>
            <a:r>
              <a:rPr lang="en-US" sz="2000" dirty="0" err="1"/>
              <a:t>boleh</a:t>
            </a:r>
            <a:r>
              <a:rPr lang="en-US" sz="2000" dirty="0"/>
              <a:t> </a:t>
            </a:r>
            <a:r>
              <a:rPr lang="en-US" sz="2000" dirty="0" err="1"/>
              <a:t>dilanjutkan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b="1" dirty="0" err="1"/>
              <a:t>Pertanyaan</a:t>
            </a:r>
            <a:r>
              <a:rPr lang="en-US" sz="2000" b="1" dirty="0"/>
              <a:t> Item </a:t>
            </a:r>
            <a:r>
              <a:rPr lang="en-US" sz="2000" dirty="0" err="1"/>
              <a:t>sekiranya</a:t>
            </a:r>
            <a:r>
              <a:rPr lang="en-US" sz="2000" dirty="0"/>
              <a:t> </a:t>
            </a:r>
            <a:r>
              <a:rPr lang="en-US" sz="2000" b="1" dirty="0" err="1"/>
              <a:t>syarat</a:t>
            </a:r>
            <a:r>
              <a:rPr lang="en-US" sz="2000" b="1" dirty="0"/>
              <a:t> 3 </a:t>
            </a:r>
            <a:r>
              <a:rPr lang="en-US" sz="2000" b="1" dirty="0" err="1"/>
              <a:t>pembekal</a:t>
            </a:r>
            <a:r>
              <a:rPr lang="en-US" sz="2000" b="1" dirty="0"/>
              <a:t> </a:t>
            </a:r>
            <a:r>
              <a:rPr lang="en-US" sz="2000" b="1" dirty="0" err="1"/>
              <a:t>dipenuhi</a:t>
            </a:r>
            <a:r>
              <a:rPr lang="en-US" sz="2000" dirty="0"/>
              <a:t>.</a:t>
            </a:r>
          </a:p>
          <a:p>
            <a:endParaRPr lang="en-US" sz="20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 err="1"/>
              <a:t>Semasa</a:t>
            </a:r>
            <a:r>
              <a:rPr lang="en-US" sz="2000" dirty="0"/>
              <a:t> </a:t>
            </a:r>
            <a:r>
              <a:rPr lang="en-US" sz="2000" dirty="0" err="1"/>
              <a:t>menjawab</a:t>
            </a:r>
            <a:r>
              <a:rPr lang="en-US" sz="2000" dirty="0"/>
              <a:t> </a:t>
            </a:r>
            <a:r>
              <a:rPr lang="en-US" sz="2000" dirty="0" err="1"/>
              <a:t>pertanyaan</a:t>
            </a:r>
            <a:r>
              <a:rPr lang="en-US" sz="2000" dirty="0"/>
              <a:t> item, </a:t>
            </a:r>
            <a:r>
              <a:rPr lang="en-US" sz="2000" dirty="0" err="1"/>
              <a:t>pembekal</a:t>
            </a:r>
            <a:r>
              <a:rPr lang="en-US" sz="2000" dirty="0"/>
              <a:t> </a:t>
            </a:r>
            <a:r>
              <a:rPr lang="en-US" sz="2000" dirty="0" err="1"/>
              <a:t>boleh</a:t>
            </a:r>
            <a:r>
              <a:rPr lang="en-US" sz="2000" dirty="0"/>
              <a:t> </a:t>
            </a:r>
            <a:r>
              <a:rPr lang="en-US" sz="2000" dirty="0" err="1"/>
              <a:t>menawarkan</a:t>
            </a:r>
            <a:r>
              <a:rPr lang="en-US" sz="2000" dirty="0"/>
              <a:t> </a:t>
            </a:r>
            <a:r>
              <a:rPr lang="en-US" sz="2000" dirty="0" err="1"/>
              <a:t>harga</a:t>
            </a:r>
            <a:r>
              <a:rPr lang="en-US" sz="2000" dirty="0"/>
              <a:t> yang </a:t>
            </a:r>
            <a:r>
              <a:rPr lang="en-US" sz="2000" dirty="0" err="1"/>
              <a:t>baru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syarat</a:t>
            </a:r>
            <a:r>
              <a:rPr lang="en-US" sz="2000" dirty="0"/>
              <a:t> </a:t>
            </a:r>
            <a:r>
              <a:rPr lang="en-US" sz="2000" dirty="0" err="1"/>
              <a:t>harga</a:t>
            </a:r>
            <a:r>
              <a:rPr lang="en-US" sz="2000" dirty="0"/>
              <a:t> yang </a:t>
            </a:r>
            <a:r>
              <a:rPr lang="en-US" sz="2000" dirty="0" err="1"/>
              <a:t>ditawarkan</a:t>
            </a:r>
            <a:r>
              <a:rPr lang="en-US" sz="2000" dirty="0"/>
              <a:t> </a:t>
            </a:r>
            <a:r>
              <a:rPr lang="en-US" sz="2000" dirty="0" err="1"/>
              <a:t>adalah</a:t>
            </a:r>
            <a:r>
              <a:rPr lang="en-US" sz="2000" dirty="0"/>
              <a:t> </a:t>
            </a:r>
            <a:r>
              <a:rPr lang="en-US" sz="2000" dirty="0" err="1"/>
              <a:t>harga</a:t>
            </a:r>
            <a:r>
              <a:rPr lang="en-US" sz="2000" dirty="0"/>
              <a:t> yang </a:t>
            </a:r>
            <a:r>
              <a:rPr lang="en-US" sz="2000" dirty="0" err="1"/>
              <a:t>lebih</a:t>
            </a:r>
            <a:r>
              <a:rPr lang="en-US" sz="2000" dirty="0"/>
              <a:t> </a:t>
            </a:r>
            <a:r>
              <a:rPr lang="en-US" sz="2000" dirty="0" err="1"/>
              <a:t>rendah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yang </a:t>
            </a:r>
            <a:r>
              <a:rPr lang="en-US" sz="2000" dirty="0" err="1"/>
              <a:t>dipaparkan</a:t>
            </a:r>
            <a:r>
              <a:rPr lang="en-US" sz="2000" dirty="0"/>
              <a:t> </a:t>
            </a:r>
            <a:r>
              <a:rPr lang="en-US" sz="2000" dirty="0" err="1"/>
              <a:t>pada</a:t>
            </a:r>
            <a:r>
              <a:rPr lang="en-US" sz="2000" dirty="0"/>
              <a:t> </a:t>
            </a:r>
            <a:r>
              <a:rPr lang="en-US" sz="2000" dirty="0" err="1"/>
              <a:t>katalog</a:t>
            </a:r>
            <a:r>
              <a:rPr lang="en-US" sz="2000" dirty="0"/>
              <a:t>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 err="1"/>
              <a:t>Setelah</a:t>
            </a:r>
            <a:r>
              <a:rPr lang="en-US" sz="2000" dirty="0"/>
              <a:t> </a:t>
            </a:r>
            <a:r>
              <a:rPr lang="en-US" sz="2000" dirty="0" err="1"/>
              <a:t>pemilihan</a:t>
            </a:r>
            <a:r>
              <a:rPr lang="en-US" sz="2000" dirty="0"/>
              <a:t> </a:t>
            </a:r>
            <a:r>
              <a:rPr lang="en-US" sz="2000" dirty="0" err="1"/>
              <a:t>pembekal</a:t>
            </a:r>
            <a:r>
              <a:rPr lang="en-US" sz="2000" dirty="0"/>
              <a:t> </a:t>
            </a:r>
            <a:r>
              <a:rPr lang="en-US" sz="2000" dirty="0" err="1"/>
              <a:t>dibuat</a:t>
            </a:r>
            <a:r>
              <a:rPr lang="en-US" sz="2000" dirty="0"/>
              <a:t>, </a:t>
            </a:r>
            <a:r>
              <a:rPr lang="en-US" sz="2000" dirty="0" err="1"/>
              <a:t>maklumat</a:t>
            </a:r>
            <a:r>
              <a:rPr lang="en-US" sz="2000" dirty="0"/>
              <a:t> item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pembekal</a:t>
            </a:r>
            <a:r>
              <a:rPr lang="en-US" sz="2000" dirty="0"/>
              <a:t> </a:t>
            </a:r>
            <a:r>
              <a:rPr lang="en-US" sz="2000" dirty="0" err="1"/>
              <a:t>akan</a:t>
            </a:r>
            <a:r>
              <a:rPr lang="en-US" sz="2000" dirty="0"/>
              <a:t> </a:t>
            </a:r>
            <a:r>
              <a:rPr lang="en-US" sz="2000" dirty="0" err="1"/>
              <a:t>dibawa</a:t>
            </a:r>
            <a:r>
              <a:rPr lang="en-US" sz="2000" dirty="0"/>
              <a:t> </a:t>
            </a:r>
            <a:r>
              <a:rPr lang="en-US" sz="2000" dirty="0" err="1"/>
              <a:t>ke</a:t>
            </a:r>
            <a:r>
              <a:rPr lang="en-US" sz="2000" dirty="0"/>
              <a:t> </a:t>
            </a:r>
            <a:r>
              <a:rPr lang="en-US" sz="2000" dirty="0" err="1"/>
              <a:t>penciptaan</a:t>
            </a:r>
            <a:r>
              <a:rPr lang="en-US" sz="2000" dirty="0"/>
              <a:t> Nota </a:t>
            </a:r>
            <a:r>
              <a:rPr lang="en-US" sz="2000" dirty="0" err="1"/>
              <a:t>Minta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pengesyoran</a:t>
            </a:r>
            <a:r>
              <a:rPr lang="en-US" sz="2000" dirty="0"/>
              <a:t>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000" dirty="0"/>
          </a:p>
          <a:p>
            <a:endParaRPr lang="en-US" sz="2000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000" dirty="0"/>
          </a:p>
        </p:txBody>
      </p:sp>
      <p:grpSp>
        <p:nvGrpSpPr>
          <p:cNvPr id="19" name="Group 18"/>
          <p:cNvGrpSpPr/>
          <p:nvPr/>
        </p:nvGrpSpPr>
        <p:grpSpPr>
          <a:xfrm>
            <a:off x="1654630" y="1934680"/>
            <a:ext cx="1221692" cy="1509621"/>
            <a:chOff x="2669042" y="3159478"/>
            <a:chExt cx="2182744" cy="1439812"/>
          </a:xfrm>
        </p:grpSpPr>
        <p:sp>
          <p:nvSpPr>
            <p:cNvPr id="20" name="Rectangle 19"/>
            <p:cNvSpPr/>
            <p:nvPr/>
          </p:nvSpPr>
          <p:spPr>
            <a:xfrm>
              <a:off x="2669042" y="3159478"/>
              <a:ext cx="2165568" cy="143981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3BAFB"/>
              </a:solidFill>
            </a:ln>
            <a:effectLst>
              <a:outerShdw blurRad="50800" dist="38100" dir="2700000" algn="tl" rotWithShape="0">
                <a:prstClr val="black">
                  <a:alpha val="80000"/>
                </a:prstClr>
              </a:outerShdw>
            </a:effectLst>
            <a:scene3d>
              <a:camera prst="orthographicFront"/>
              <a:lightRig rig="threePt" dir="t">
                <a:rot lat="0" lon="0" rev="600000"/>
              </a:lightRig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686218" y="4396951"/>
              <a:ext cx="2165568" cy="185613"/>
            </a:xfrm>
            <a:prstGeom prst="rect">
              <a:avLst/>
            </a:prstGeom>
            <a:solidFill>
              <a:srgbClr val="0CBD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ound Diagonal Corner Rectangle 21"/>
            <p:cNvSpPr/>
            <p:nvPr/>
          </p:nvSpPr>
          <p:spPr>
            <a:xfrm>
              <a:off x="2686218" y="3286150"/>
              <a:ext cx="2165568" cy="292295"/>
            </a:xfrm>
            <a:prstGeom prst="round2DiagRect">
              <a:avLst/>
            </a:prstGeom>
            <a:solidFill>
              <a:srgbClr val="0070C0"/>
            </a:solidFill>
          </p:spPr>
          <p:txBody>
            <a:bodyPr wrap="square">
              <a:spAutoFit/>
            </a:bodyPr>
            <a:lstStyle/>
            <a:p>
              <a:pPr algn="r"/>
              <a:r>
                <a:rPr lang="en-US" sz="1200" dirty="0" err="1">
                  <a:solidFill>
                    <a:schemeClr val="bg1"/>
                  </a:solidFill>
                  <a:latin typeface="Century Gothic" panose="020B0502020202020204" pitchFamily="34" charset="0"/>
                  <a:cs typeface="helvetica" panose="020B0604020202020204" pitchFamily="34" charset="0"/>
                </a:rPr>
                <a:t>Peminta</a:t>
              </a:r>
              <a:endParaRPr lang="en-US" sz="1200" dirty="0">
                <a:solidFill>
                  <a:schemeClr val="bg1"/>
                </a:solidFill>
                <a:latin typeface="Century Gothic" panose="020B0502020202020204" pitchFamily="34" charset="0"/>
                <a:cs typeface="helvetica" panose="020B0604020202020204" pitchFamily="34" charset="0"/>
              </a:endParaRPr>
            </a:p>
          </p:txBody>
        </p:sp>
        <p:pic>
          <p:nvPicPr>
            <p:cNvPr id="23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4022" y="3769758"/>
              <a:ext cx="550588" cy="7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8867279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44B81-B866-4602-900E-C279E5039DEB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11"/>
          <a:stretch/>
        </p:blipFill>
        <p:spPr>
          <a:xfrm>
            <a:off x="1631843" y="79338"/>
            <a:ext cx="8778240" cy="683652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004064" y="3177724"/>
            <a:ext cx="1206737" cy="2512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296400" y="5486400"/>
            <a:ext cx="3810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336413" y="6172200"/>
            <a:ext cx="1073671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ular Callout 8"/>
          <p:cNvSpPr/>
          <p:nvPr/>
        </p:nvSpPr>
        <p:spPr>
          <a:xfrm>
            <a:off x="5638800" y="2057400"/>
            <a:ext cx="2667000" cy="977302"/>
          </a:xfrm>
          <a:prstGeom prst="wedgeRectCallout">
            <a:avLst>
              <a:gd name="adj1" fmla="val 74178"/>
              <a:gd name="adj2" fmla="val 61693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</a:rPr>
              <a:t>Tab </a:t>
            </a:r>
            <a:r>
              <a:rPr lang="en-US" sz="1400" dirty="0" err="1">
                <a:solidFill>
                  <a:schemeClr val="tx1"/>
                </a:solidFill>
              </a:rPr>
              <a:t>papar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perbandingan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akan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menjadi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hijau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apabila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sekurang-kurangnya</a:t>
            </a:r>
            <a:r>
              <a:rPr lang="en-US" sz="1400" dirty="0">
                <a:solidFill>
                  <a:schemeClr val="tx1"/>
                </a:solidFill>
              </a:rPr>
              <a:t> 2 item </a:t>
            </a:r>
            <a:r>
              <a:rPr lang="en-US" sz="1400" dirty="0" err="1">
                <a:solidFill>
                  <a:schemeClr val="tx1"/>
                </a:solidFill>
              </a:rPr>
              <a:t>ditambah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ke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perbandingan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0" name="Rectangular Callout 9"/>
          <p:cNvSpPr/>
          <p:nvPr/>
        </p:nvSpPr>
        <p:spPr>
          <a:xfrm>
            <a:off x="1752600" y="1752601"/>
            <a:ext cx="2806446" cy="1195369"/>
          </a:xfrm>
          <a:prstGeom prst="wedgeRectCallout">
            <a:avLst>
              <a:gd name="adj1" fmla="val 216374"/>
              <a:gd name="adj2" fmla="val 257423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 err="1">
                <a:solidFill>
                  <a:schemeClr val="tx1"/>
                </a:solidFill>
              </a:rPr>
              <a:t>Pemilihan</a:t>
            </a:r>
            <a:r>
              <a:rPr lang="en-US" sz="1400" dirty="0">
                <a:solidFill>
                  <a:schemeClr val="tx1"/>
                </a:solidFill>
              </a:rPr>
              <a:t> item </a:t>
            </a:r>
            <a:r>
              <a:rPr lang="en-US" sz="1400" dirty="0" err="1">
                <a:solidFill>
                  <a:schemeClr val="tx1"/>
                </a:solidFill>
              </a:rPr>
              <a:t>oleh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b="1" dirty="0" err="1">
                <a:solidFill>
                  <a:schemeClr val="tx1"/>
                </a:solidFill>
              </a:rPr>
              <a:t>Peminta</a:t>
            </a:r>
            <a:r>
              <a:rPr lang="en-US" sz="1400" b="1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untuk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dibuat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perbandingan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dilaksanakan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melalui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opsyen</a:t>
            </a:r>
            <a:r>
              <a:rPr lang="en-US" sz="1400" dirty="0">
                <a:solidFill>
                  <a:schemeClr val="tx1"/>
                </a:solidFill>
              </a:rPr>
              <a:t>  </a:t>
            </a:r>
            <a:r>
              <a:rPr lang="en-US" sz="1400" dirty="0" err="1">
                <a:solidFill>
                  <a:schemeClr val="tx1"/>
                </a:solidFill>
              </a:rPr>
              <a:t>Tambah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Ke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Perbandingan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4000" y="0"/>
            <a:ext cx="9144000" cy="381000"/>
          </a:xfrm>
          <a:prstGeom prst="rect">
            <a:avLst/>
          </a:prstGeom>
          <a:solidFill>
            <a:srgbClr val="34C8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PEMINTA - CARIAN KATALOG (1/3)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972300" y="5486400"/>
            <a:ext cx="3810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676400" y="5791200"/>
            <a:ext cx="914400" cy="1682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7166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44B81-B866-4602-900E-C279E5039DEB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600200"/>
            <a:ext cx="9144000" cy="5181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28800" y="2217361"/>
            <a:ext cx="8229600" cy="454624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ular Callout 6"/>
          <p:cNvSpPr/>
          <p:nvPr/>
        </p:nvSpPr>
        <p:spPr>
          <a:xfrm>
            <a:off x="7629526" y="381000"/>
            <a:ext cx="2893817" cy="1371600"/>
          </a:xfrm>
          <a:prstGeom prst="wedgeRectCallout">
            <a:avLst>
              <a:gd name="adj1" fmla="val -23993"/>
              <a:gd name="adj2" fmla="val 99758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 err="1">
                <a:solidFill>
                  <a:schemeClr val="tx1"/>
                </a:solidFill>
              </a:rPr>
              <a:t>Skrin</a:t>
            </a:r>
            <a:r>
              <a:rPr lang="en-US" sz="1400" b="1" dirty="0">
                <a:solidFill>
                  <a:schemeClr val="tx1"/>
                </a:solidFill>
              </a:rPr>
              <a:t> </a:t>
            </a:r>
            <a:r>
              <a:rPr lang="en-US" sz="1400" b="1" dirty="0" err="1">
                <a:solidFill>
                  <a:schemeClr val="tx1"/>
                </a:solidFill>
              </a:rPr>
              <a:t>Papar</a:t>
            </a:r>
            <a:r>
              <a:rPr lang="en-US" sz="1400" b="1" dirty="0">
                <a:solidFill>
                  <a:schemeClr val="tx1"/>
                </a:solidFill>
              </a:rPr>
              <a:t> </a:t>
            </a:r>
            <a:r>
              <a:rPr lang="en-US" sz="1400" b="1" dirty="0" err="1">
                <a:solidFill>
                  <a:schemeClr val="tx1"/>
                </a:solidFill>
              </a:rPr>
              <a:t>Perbandingan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akan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memaparkan</a:t>
            </a:r>
            <a:r>
              <a:rPr lang="en-US" sz="1400" dirty="0">
                <a:solidFill>
                  <a:schemeClr val="tx1"/>
                </a:solidFill>
              </a:rPr>
              <a:t> Item yang </a:t>
            </a:r>
            <a:r>
              <a:rPr lang="en-US" sz="1400" dirty="0" err="1">
                <a:solidFill>
                  <a:schemeClr val="tx1"/>
                </a:solidFill>
              </a:rPr>
              <a:t>dipilih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untuk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untuk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tujuan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dibuat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perbandingan</a:t>
            </a:r>
            <a:r>
              <a:rPr lang="en-US" sz="1400" dirty="0">
                <a:solidFill>
                  <a:schemeClr val="tx1"/>
                </a:solidFill>
              </a:rPr>
              <a:t>, 3 </a:t>
            </a:r>
            <a:r>
              <a:rPr lang="en-US" sz="1400" dirty="0" err="1">
                <a:solidFill>
                  <a:schemeClr val="tx1"/>
                </a:solidFill>
              </a:rPr>
              <a:t>pembekal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diperlukan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untuk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pertanyaan</a:t>
            </a:r>
            <a:r>
              <a:rPr lang="en-US" sz="1400" dirty="0">
                <a:solidFill>
                  <a:schemeClr val="tx1"/>
                </a:solidFill>
              </a:rPr>
              <a:t> item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1" y="3533906"/>
            <a:ext cx="1542857" cy="1038095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3200400" y="3948114"/>
            <a:ext cx="1219200" cy="3190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175379" y="3204950"/>
            <a:ext cx="3810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ular Callout 10"/>
          <p:cNvSpPr/>
          <p:nvPr/>
        </p:nvSpPr>
        <p:spPr>
          <a:xfrm>
            <a:off x="2098903" y="388270"/>
            <a:ext cx="5385964" cy="1364331"/>
          </a:xfrm>
          <a:prstGeom prst="wedgeRectCallout">
            <a:avLst>
              <a:gd name="adj1" fmla="val -21517"/>
              <a:gd name="adj2" fmla="val 82905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 err="1">
                <a:solidFill>
                  <a:schemeClr val="tx1"/>
                </a:solidFill>
              </a:rPr>
              <a:t>Maklumat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lanjut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berkenaan</a:t>
            </a:r>
            <a:r>
              <a:rPr lang="en-US" sz="1400" dirty="0">
                <a:solidFill>
                  <a:schemeClr val="tx1"/>
                </a:solidFill>
              </a:rPr>
              <a:t> item </a:t>
            </a:r>
            <a:r>
              <a:rPr lang="en-US" sz="1400" dirty="0" err="1">
                <a:solidFill>
                  <a:schemeClr val="tx1"/>
                </a:solidFill>
              </a:rPr>
              <a:t>boleh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dibuat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dalam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keadaan</a:t>
            </a:r>
            <a:r>
              <a:rPr lang="en-US" sz="1400" dirty="0">
                <a:solidFill>
                  <a:schemeClr val="tx1"/>
                </a:solidFill>
              </a:rPr>
              <a:t> (</a:t>
            </a:r>
            <a:r>
              <a:rPr lang="en-US" sz="1400" dirty="0" err="1">
                <a:solidFill>
                  <a:schemeClr val="tx1"/>
                </a:solidFill>
              </a:rPr>
              <a:t>contoh</a:t>
            </a:r>
            <a:r>
              <a:rPr lang="en-US" sz="1400" dirty="0">
                <a:solidFill>
                  <a:schemeClr val="tx1"/>
                </a:solidFill>
              </a:rPr>
              <a:t>)  item </a:t>
            </a:r>
            <a:r>
              <a:rPr lang="en-US" sz="1400" dirty="0" err="1">
                <a:solidFill>
                  <a:schemeClr val="tx1"/>
                </a:solidFill>
              </a:rPr>
              <a:t>ingin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diperolehi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dalam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kuantiti</a:t>
            </a:r>
            <a:r>
              <a:rPr lang="en-US" sz="1400" dirty="0">
                <a:solidFill>
                  <a:schemeClr val="tx1"/>
                </a:solidFill>
              </a:rPr>
              <a:t> yang </a:t>
            </a:r>
            <a:r>
              <a:rPr lang="en-US" sz="1400" dirty="0" err="1">
                <a:solidFill>
                  <a:schemeClr val="tx1"/>
                </a:solidFill>
              </a:rPr>
              <a:t>banyak</a:t>
            </a:r>
            <a:r>
              <a:rPr lang="en-US" sz="1400" dirty="0">
                <a:solidFill>
                  <a:schemeClr val="tx1"/>
                </a:solidFill>
              </a:rPr>
              <a:t>, </a:t>
            </a:r>
            <a:r>
              <a:rPr lang="en-US" sz="1400" dirty="0" err="1">
                <a:solidFill>
                  <a:schemeClr val="tx1"/>
                </a:solidFill>
              </a:rPr>
              <a:t>ini</a:t>
            </a:r>
            <a:r>
              <a:rPr lang="en-US" sz="1400" dirty="0">
                <a:solidFill>
                  <a:schemeClr val="tx1"/>
                </a:solidFill>
              </a:rPr>
              <a:t>  </a:t>
            </a:r>
            <a:r>
              <a:rPr lang="en-US" sz="1400" dirty="0" err="1">
                <a:solidFill>
                  <a:schemeClr val="tx1"/>
                </a:solidFill>
              </a:rPr>
              <a:t>boleh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dilaksanakan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melalui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opsyen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b="1" dirty="0" err="1">
                <a:solidFill>
                  <a:schemeClr val="tx1"/>
                </a:solidFill>
              </a:rPr>
              <a:t>Pertanyaan</a:t>
            </a:r>
            <a:r>
              <a:rPr lang="en-US" sz="1400" b="1" dirty="0">
                <a:solidFill>
                  <a:schemeClr val="tx1"/>
                </a:solidFill>
              </a:rPr>
              <a:t> Item.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 err="1">
                <a:solidFill>
                  <a:schemeClr val="tx1"/>
                </a:solidFill>
              </a:rPr>
              <a:t>Melalui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paparan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perbandingan</a:t>
            </a:r>
            <a:r>
              <a:rPr lang="en-US" sz="1400" dirty="0">
                <a:solidFill>
                  <a:schemeClr val="tx1"/>
                </a:solidFill>
              </a:rPr>
              <a:t>, item </a:t>
            </a:r>
            <a:r>
              <a:rPr lang="en-US" sz="1400" dirty="0" err="1">
                <a:solidFill>
                  <a:schemeClr val="tx1"/>
                </a:solidFill>
              </a:rPr>
              <a:t>dan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pembekal</a:t>
            </a:r>
            <a:r>
              <a:rPr lang="en-US" sz="1400" dirty="0">
                <a:solidFill>
                  <a:schemeClr val="tx1"/>
                </a:solidFill>
              </a:rPr>
              <a:t> yang </a:t>
            </a:r>
            <a:r>
              <a:rPr lang="en-US" sz="1400" dirty="0" err="1">
                <a:solidFill>
                  <a:schemeClr val="tx1"/>
                </a:solidFill>
              </a:rPr>
              <a:t>dipilih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boleh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diteruskan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dengan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opsyen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b="1" dirty="0" err="1">
                <a:solidFill>
                  <a:schemeClr val="tx1"/>
                </a:solidFill>
              </a:rPr>
              <a:t>Pelawaan</a:t>
            </a:r>
            <a:r>
              <a:rPr lang="en-US" sz="1400" b="1" dirty="0">
                <a:solidFill>
                  <a:schemeClr val="tx1"/>
                </a:solidFill>
              </a:rPr>
              <a:t> </a:t>
            </a:r>
            <a:r>
              <a:rPr lang="en-US" sz="1400" b="1" dirty="0" err="1">
                <a:solidFill>
                  <a:schemeClr val="tx1"/>
                </a:solidFill>
              </a:rPr>
              <a:t>Tawaran</a:t>
            </a:r>
            <a:r>
              <a:rPr lang="en-US" sz="1400" b="1" dirty="0">
                <a:solidFill>
                  <a:schemeClr val="tx1"/>
                </a:solidFill>
              </a:rPr>
              <a:t> </a:t>
            </a:r>
            <a:r>
              <a:rPr lang="en-US" sz="1400" b="1" dirty="0" err="1">
                <a:solidFill>
                  <a:schemeClr val="tx1"/>
                </a:solidFill>
              </a:rPr>
              <a:t>Harga</a:t>
            </a:r>
            <a:r>
              <a:rPr lang="en-US" sz="1400" b="1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atau</a:t>
            </a:r>
            <a:r>
              <a:rPr lang="en-US" sz="1400" dirty="0">
                <a:solidFill>
                  <a:schemeClr val="tx1"/>
                </a:solidFill>
              </a:rPr>
              <a:t> di </a:t>
            </a:r>
            <a:r>
              <a:rPr lang="en-US" sz="1400" dirty="0" err="1">
                <a:solidFill>
                  <a:schemeClr val="tx1"/>
                </a:solidFill>
              </a:rPr>
              <a:t>bawah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terus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ke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b="1" dirty="0">
                <a:solidFill>
                  <a:schemeClr val="tx1"/>
                </a:solidFill>
              </a:rPr>
              <a:t>Nota </a:t>
            </a:r>
            <a:r>
              <a:rPr lang="en-US" sz="1400" b="1" dirty="0" err="1">
                <a:solidFill>
                  <a:schemeClr val="tx1"/>
                </a:solidFill>
              </a:rPr>
              <a:t>Minta</a:t>
            </a:r>
            <a:r>
              <a:rPr lang="en-US" sz="1400" b="1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melalui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opsyen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b="1" dirty="0" err="1">
                <a:solidFill>
                  <a:schemeClr val="tx1"/>
                </a:solidFill>
              </a:rPr>
              <a:t>Tambah</a:t>
            </a:r>
            <a:r>
              <a:rPr lang="en-US" sz="1400" b="1" dirty="0">
                <a:solidFill>
                  <a:schemeClr val="tx1"/>
                </a:solidFill>
              </a:rPr>
              <a:t> </a:t>
            </a:r>
            <a:r>
              <a:rPr lang="en-US" sz="1400" b="1" dirty="0" err="1">
                <a:solidFill>
                  <a:schemeClr val="tx1"/>
                </a:solidFill>
              </a:rPr>
              <a:t>Ke</a:t>
            </a:r>
            <a:r>
              <a:rPr lang="en-US" sz="1400" b="1" dirty="0">
                <a:solidFill>
                  <a:schemeClr val="tx1"/>
                </a:solidFill>
              </a:rPr>
              <a:t> Kart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524000" y="0"/>
            <a:ext cx="9144000" cy="381000"/>
          </a:xfrm>
          <a:prstGeom prst="rect">
            <a:avLst/>
          </a:prstGeom>
          <a:solidFill>
            <a:srgbClr val="34C8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PEMINTA - PERBANDINGAN KATALOG (2/3)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562600" y="3886200"/>
            <a:ext cx="990600" cy="2667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562600" y="4490482"/>
            <a:ext cx="3810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4269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44B81-B866-4602-900E-C279E5039DEB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478"/>
          <a:stretch/>
        </p:blipFill>
        <p:spPr>
          <a:xfrm>
            <a:off x="1676401" y="499222"/>
            <a:ext cx="8892301" cy="628257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09800" y="4025396"/>
            <a:ext cx="3505200" cy="1143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ular Callout 6"/>
          <p:cNvSpPr/>
          <p:nvPr/>
        </p:nvSpPr>
        <p:spPr>
          <a:xfrm>
            <a:off x="7014570" y="2577597"/>
            <a:ext cx="3199643" cy="2746805"/>
          </a:xfrm>
          <a:prstGeom prst="wedgeRectCallout">
            <a:avLst>
              <a:gd name="adj1" fmla="val -89321"/>
              <a:gd name="adj2" fmla="val 22539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§"/>
            </a:pPr>
            <a:endParaRPr lang="en-US" sz="140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 err="1">
                <a:solidFill>
                  <a:schemeClr val="tx1"/>
                </a:solidFill>
              </a:rPr>
              <a:t>Melaksanakan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b="1" dirty="0" err="1">
                <a:solidFill>
                  <a:schemeClr val="tx1"/>
                </a:solidFill>
              </a:rPr>
              <a:t>Pertanyaan</a:t>
            </a:r>
            <a:r>
              <a:rPr lang="en-US" sz="1400" b="1" dirty="0">
                <a:solidFill>
                  <a:schemeClr val="tx1"/>
                </a:solidFill>
              </a:rPr>
              <a:t> Item </a:t>
            </a:r>
            <a:r>
              <a:rPr lang="en-US" sz="1400" dirty="0" err="1">
                <a:solidFill>
                  <a:schemeClr val="tx1"/>
                </a:solidFill>
              </a:rPr>
              <a:t>memerlukan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beberapa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maklumat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dikunci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masuk</a:t>
            </a:r>
            <a:r>
              <a:rPr lang="en-US" sz="1400" dirty="0">
                <a:solidFill>
                  <a:schemeClr val="tx1"/>
                </a:solidFill>
              </a:rPr>
              <a:t>  </a:t>
            </a:r>
            <a:r>
              <a:rPr lang="en-US" sz="1400" dirty="0" err="1">
                <a:solidFill>
                  <a:schemeClr val="tx1"/>
                </a:solidFill>
              </a:rPr>
              <a:t>oleh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b="1" dirty="0" err="1">
                <a:solidFill>
                  <a:schemeClr val="tx1"/>
                </a:solidFill>
              </a:rPr>
              <a:t>Peminta</a:t>
            </a:r>
            <a:r>
              <a:rPr lang="en-US" sz="1400" b="1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iaitu</a:t>
            </a:r>
            <a:r>
              <a:rPr lang="en-US" sz="1400" dirty="0">
                <a:solidFill>
                  <a:schemeClr val="tx1"/>
                </a:solidFill>
              </a:rPr>
              <a:t> :</a:t>
            </a:r>
          </a:p>
          <a:p>
            <a:pPr marL="685800" indent="-228600">
              <a:buFont typeface="Wingdings" panose="05000000000000000000" pitchFamily="2" charset="2"/>
              <a:buChar char="Ø"/>
            </a:pPr>
            <a:r>
              <a:rPr lang="en-US" sz="1400" dirty="0" err="1">
                <a:solidFill>
                  <a:schemeClr val="tx1"/>
                </a:solidFill>
              </a:rPr>
              <a:t>Kuantiti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Pesanan</a:t>
            </a:r>
            <a:r>
              <a:rPr lang="en-US" sz="1400" dirty="0">
                <a:solidFill>
                  <a:schemeClr val="tx1"/>
                </a:solidFill>
              </a:rPr>
              <a:t>;</a:t>
            </a:r>
          </a:p>
          <a:p>
            <a:pPr marL="685800" indent="-228600">
              <a:buFont typeface="Wingdings" panose="05000000000000000000" pitchFamily="2" charset="2"/>
              <a:buChar char="Ø"/>
            </a:pPr>
            <a:r>
              <a:rPr lang="en-US" sz="1400" dirty="0" err="1">
                <a:solidFill>
                  <a:schemeClr val="tx1"/>
                </a:solidFill>
              </a:rPr>
              <a:t>Tempoh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maklum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balas</a:t>
            </a:r>
            <a:r>
              <a:rPr lang="en-US" sz="1400" dirty="0">
                <a:solidFill>
                  <a:schemeClr val="tx1"/>
                </a:solidFill>
              </a:rPr>
              <a:t>;</a:t>
            </a:r>
          </a:p>
          <a:p>
            <a:pPr marL="685800" indent="-228600">
              <a:buFont typeface="Wingdings" panose="05000000000000000000" pitchFamily="2" charset="2"/>
              <a:buChar char="Ø"/>
            </a:pPr>
            <a:r>
              <a:rPr lang="en-US" sz="1400" dirty="0" err="1">
                <a:solidFill>
                  <a:schemeClr val="tx1"/>
                </a:solidFill>
              </a:rPr>
              <a:t>Jenis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Harga</a:t>
            </a:r>
            <a:r>
              <a:rPr lang="en-US" sz="1400" dirty="0">
                <a:solidFill>
                  <a:schemeClr val="tx1"/>
                </a:solidFill>
              </a:rPr>
              <a:t>;</a:t>
            </a:r>
          </a:p>
          <a:p>
            <a:pPr marL="685800" indent="-228600">
              <a:buFont typeface="Wingdings" panose="05000000000000000000" pitchFamily="2" charset="2"/>
              <a:buChar char="Ø"/>
            </a:pPr>
            <a:r>
              <a:rPr lang="en-US" sz="1400" dirty="0" err="1">
                <a:solidFill>
                  <a:schemeClr val="tx1"/>
                </a:solidFill>
              </a:rPr>
              <a:t>Jenis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Perolehan</a:t>
            </a:r>
            <a:r>
              <a:rPr lang="en-US" sz="1400" dirty="0">
                <a:solidFill>
                  <a:schemeClr val="tx1"/>
                </a:solidFill>
              </a:rPr>
              <a:t>.</a:t>
            </a:r>
          </a:p>
          <a:p>
            <a:pPr marL="457200"/>
            <a:endParaRPr lang="en-US" sz="140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 err="1">
                <a:solidFill>
                  <a:schemeClr val="tx1"/>
                </a:solidFill>
              </a:rPr>
              <a:t>Maklumat</a:t>
            </a:r>
            <a:r>
              <a:rPr lang="en-US" sz="1400" dirty="0">
                <a:solidFill>
                  <a:schemeClr val="tx1"/>
                </a:solidFill>
              </a:rPr>
              <a:t> yang </a:t>
            </a:r>
            <a:r>
              <a:rPr lang="en-US" sz="1400" dirty="0" err="1">
                <a:solidFill>
                  <a:schemeClr val="tx1"/>
                </a:solidFill>
              </a:rPr>
              <a:t>dikunci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masuk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bertujuan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untuk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mendapatkan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maklumbalas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dari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b="1" dirty="0" err="1">
                <a:solidFill>
                  <a:schemeClr val="tx1"/>
                </a:solidFill>
              </a:rPr>
              <a:t>Pembekal</a:t>
            </a:r>
            <a:endParaRPr lang="en-US" sz="1600" b="1" dirty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arenR"/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2438" y="381000"/>
            <a:ext cx="3609524" cy="87619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Rectangle 9"/>
          <p:cNvSpPr/>
          <p:nvPr/>
        </p:nvSpPr>
        <p:spPr>
          <a:xfrm>
            <a:off x="9961272" y="1120711"/>
            <a:ext cx="528121" cy="26668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0" y="0"/>
            <a:ext cx="9144000" cy="381000"/>
          </a:xfrm>
          <a:prstGeom prst="rect">
            <a:avLst/>
          </a:prstGeom>
          <a:solidFill>
            <a:srgbClr val="34C8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PEMINTA - PERTANYAAN ITEM (3/3)</a:t>
            </a:r>
          </a:p>
        </p:txBody>
      </p:sp>
    </p:spTree>
    <p:extLst>
      <p:ext uri="{BB962C8B-B14F-4D97-AF65-F5344CB8AC3E}">
        <p14:creationId xmlns:p14="http://schemas.microsoft.com/office/powerpoint/2010/main" val="12924768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44B81-B866-4602-900E-C279E5039DEB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838200"/>
            <a:ext cx="9144000" cy="333159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524000" y="0"/>
            <a:ext cx="9144000" cy="381000"/>
          </a:xfrm>
          <a:prstGeom prst="rect">
            <a:avLst/>
          </a:prstGeom>
          <a:solidFill>
            <a:srgbClr val="34C8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PEMBEKAL - MENJAWAB PERTANYAAN ITEM (1/2)</a:t>
            </a:r>
          </a:p>
        </p:txBody>
      </p:sp>
      <p:sp>
        <p:nvSpPr>
          <p:cNvPr id="7" name="Rectangle 6"/>
          <p:cNvSpPr/>
          <p:nvPr/>
        </p:nvSpPr>
        <p:spPr>
          <a:xfrm>
            <a:off x="3276600" y="1485920"/>
            <a:ext cx="1066800" cy="26668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267200" y="3903110"/>
            <a:ext cx="1066800" cy="26668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9549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44B81-B866-4602-900E-C279E5039DEB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222"/>
          <a:stretch/>
        </p:blipFill>
        <p:spPr>
          <a:xfrm>
            <a:off x="1600200" y="412432"/>
            <a:ext cx="8900416" cy="612648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597925" y="4572002"/>
            <a:ext cx="9067800" cy="99059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057400" y="4724400"/>
            <a:ext cx="25146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458200" y="5181601"/>
            <a:ext cx="1828800" cy="3866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ular Callout 9"/>
          <p:cNvSpPr/>
          <p:nvPr/>
        </p:nvSpPr>
        <p:spPr>
          <a:xfrm>
            <a:off x="5852416" y="1982978"/>
            <a:ext cx="4648200" cy="2209800"/>
          </a:xfrm>
          <a:prstGeom prst="wedgeRectCallout">
            <a:avLst>
              <a:gd name="adj1" fmla="val 20602"/>
              <a:gd name="adj2" fmla="val 66369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§"/>
            </a:pPr>
            <a:endParaRPr lang="en-US" sz="1400" b="1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400" b="1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400" b="1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400" b="1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400" b="1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400" b="1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400" b="1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400" b="1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b="1" dirty="0" err="1">
                <a:solidFill>
                  <a:schemeClr val="tx1"/>
                </a:solidFill>
              </a:rPr>
              <a:t>Pertanyaan</a:t>
            </a:r>
            <a:r>
              <a:rPr lang="en-US" sz="1400" b="1" dirty="0">
                <a:solidFill>
                  <a:schemeClr val="tx1"/>
                </a:solidFill>
              </a:rPr>
              <a:t> Item </a:t>
            </a:r>
            <a:r>
              <a:rPr lang="en-US" sz="1400" dirty="0">
                <a:solidFill>
                  <a:schemeClr val="tx1"/>
                </a:solidFill>
              </a:rPr>
              <a:t>di </a:t>
            </a:r>
            <a:r>
              <a:rPr lang="en-US" sz="1400" dirty="0" err="1">
                <a:solidFill>
                  <a:schemeClr val="tx1"/>
                </a:solidFill>
              </a:rPr>
              <a:t>jawab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oleh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b="1" dirty="0" err="1">
                <a:solidFill>
                  <a:schemeClr val="tx1"/>
                </a:solidFill>
              </a:rPr>
              <a:t>Pembekal</a:t>
            </a:r>
            <a:r>
              <a:rPr lang="en-US" sz="1400" dirty="0">
                <a:solidFill>
                  <a:schemeClr val="tx1"/>
                </a:solidFill>
              </a:rPr>
              <a:t> di </a:t>
            </a:r>
            <a:r>
              <a:rPr lang="en-US" sz="1400" dirty="0" err="1">
                <a:solidFill>
                  <a:schemeClr val="tx1"/>
                </a:solidFill>
              </a:rPr>
              <a:t>seksyen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b="1" dirty="0" err="1">
                <a:solidFill>
                  <a:schemeClr val="tx1"/>
                </a:solidFill>
              </a:rPr>
              <a:t>Maklumat</a:t>
            </a:r>
            <a:r>
              <a:rPr lang="en-US" sz="1400" b="1" dirty="0">
                <a:solidFill>
                  <a:schemeClr val="tx1"/>
                </a:solidFill>
              </a:rPr>
              <a:t> </a:t>
            </a:r>
            <a:r>
              <a:rPr lang="en-US" sz="1400" b="1" dirty="0" err="1">
                <a:solidFill>
                  <a:schemeClr val="tx1"/>
                </a:solidFill>
              </a:rPr>
              <a:t>Maklumbalas</a:t>
            </a:r>
            <a:r>
              <a:rPr lang="en-US" sz="1400" b="1" dirty="0">
                <a:solidFill>
                  <a:schemeClr val="tx1"/>
                </a:solidFill>
              </a:rPr>
              <a:t> </a:t>
            </a:r>
            <a:r>
              <a:rPr lang="en-US" sz="1400" b="1" dirty="0" err="1">
                <a:solidFill>
                  <a:schemeClr val="tx1"/>
                </a:solidFill>
              </a:rPr>
              <a:t>Pembekal</a:t>
            </a:r>
            <a:r>
              <a:rPr lang="en-US" sz="1400" b="1" dirty="0">
                <a:solidFill>
                  <a:schemeClr val="tx1"/>
                </a:solidFill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 err="1">
                <a:solidFill>
                  <a:schemeClr val="tx1"/>
                </a:solidFill>
              </a:rPr>
              <a:t>Pertanyaan</a:t>
            </a:r>
            <a:r>
              <a:rPr lang="en-US" sz="1400" dirty="0">
                <a:solidFill>
                  <a:schemeClr val="tx1"/>
                </a:solidFill>
              </a:rPr>
              <a:t> yang </a:t>
            </a:r>
            <a:r>
              <a:rPr lang="en-US" sz="1400" dirty="0" err="1">
                <a:solidFill>
                  <a:schemeClr val="tx1"/>
                </a:solidFill>
              </a:rPr>
              <a:t>perlu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dijawab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ialah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berkenaan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b="1" dirty="0" err="1">
                <a:solidFill>
                  <a:schemeClr val="tx1"/>
                </a:solidFill>
              </a:rPr>
              <a:t>Ketersediaan</a:t>
            </a:r>
            <a:r>
              <a:rPr lang="en-US" sz="1400" b="1" dirty="0">
                <a:solidFill>
                  <a:schemeClr val="tx1"/>
                </a:solidFill>
              </a:rPr>
              <a:t> Stok.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 err="1">
                <a:solidFill>
                  <a:schemeClr val="tx1"/>
                </a:solidFill>
              </a:rPr>
              <a:t>Penawaran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harga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baru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boleh</a:t>
            </a:r>
            <a:r>
              <a:rPr lang="en-US" sz="1400" dirty="0">
                <a:solidFill>
                  <a:schemeClr val="tx1"/>
                </a:solidFill>
              </a:rPr>
              <a:t> juga di </a:t>
            </a:r>
            <a:r>
              <a:rPr lang="en-US" sz="1400" dirty="0" err="1">
                <a:solidFill>
                  <a:schemeClr val="tx1"/>
                </a:solidFill>
              </a:rPr>
              <a:t>buat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oleh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pembekal</a:t>
            </a:r>
            <a:r>
              <a:rPr lang="en-US" sz="1400" dirty="0">
                <a:solidFill>
                  <a:schemeClr val="tx1"/>
                </a:solidFill>
              </a:rPr>
              <a:t>, </a:t>
            </a:r>
            <a:r>
              <a:rPr lang="en-US" sz="1400" dirty="0" err="1">
                <a:solidFill>
                  <a:schemeClr val="tx1"/>
                </a:solidFill>
              </a:rPr>
              <a:t>harga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baru</a:t>
            </a:r>
            <a:r>
              <a:rPr lang="en-US" sz="1400" dirty="0">
                <a:solidFill>
                  <a:schemeClr val="tx1"/>
                </a:solidFill>
              </a:rPr>
              <a:t> yang </a:t>
            </a:r>
            <a:r>
              <a:rPr lang="en-US" sz="1400" dirty="0" err="1">
                <a:solidFill>
                  <a:schemeClr val="tx1"/>
                </a:solidFill>
              </a:rPr>
              <a:t>ditawarkan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mestilah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lebih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rendah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dari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harga</a:t>
            </a:r>
            <a:r>
              <a:rPr lang="en-US" sz="1400" dirty="0">
                <a:solidFill>
                  <a:schemeClr val="tx1"/>
                </a:solidFill>
              </a:rPr>
              <a:t> yang </a:t>
            </a:r>
            <a:r>
              <a:rPr lang="en-US" sz="1400" dirty="0" err="1">
                <a:solidFill>
                  <a:schemeClr val="tx1"/>
                </a:solidFill>
              </a:rPr>
              <a:t>ditawarkan</a:t>
            </a:r>
            <a:r>
              <a:rPr lang="en-US" sz="1400" dirty="0">
                <a:solidFill>
                  <a:schemeClr val="tx1"/>
                </a:solidFill>
              </a:rPr>
              <a:t> di </a:t>
            </a:r>
            <a:r>
              <a:rPr lang="en-US" sz="1400" dirty="0" err="1">
                <a:solidFill>
                  <a:schemeClr val="tx1"/>
                </a:solidFill>
              </a:rPr>
              <a:t>katalog</a:t>
            </a:r>
            <a:r>
              <a:rPr lang="en-US" sz="1400" dirty="0">
                <a:solidFill>
                  <a:schemeClr val="tx1"/>
                </a:solidFill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 err="1">
                <a:solidFill>
                  <a:schemeClr val="tx1"/>
                </a:solidFill>
              </a:rPr>
              <a:t>Pembekal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tidak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terikat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untuk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menjawab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sesuatu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Pertanyaan</a:t>
            </a:r>
            <a:r>
              <a:rPr lang="en-US" sz="1400" dirty="0">
                <a:solidFill>
                  <a:schemeClr val="tx1"/>
                </a:solidFill>
              </a:rPr>
              <a:t> Item.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400" b="1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400" b="1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400" dirty="0">
              <a:solidFill>
                <a:schemeClr val="tx1"/>
              </a:solidFill>
            </a:endParaRPr>
          </a:p>
          <a:p>
            <a:endParaRPr lang="en-US" sz="1400" dirty="0">
              <a:solidFill>
                <a:schemeClr val="tx1"/>
              </a:solidFill>
            </a:endParaRPr>
          </a:p>
          <a:p>
            <a:endParaRPr lang="en-US" sz="1400" dirty="0">
              <a:solidFill>
                <a:schemeClr val="tx1"/>
              </a:solidFill>
            </a:endParaRPr>
          </a:p>
          <a:p>
            <a:endParaRPr lang="en-US" sz="1400" dirty="0">
              <a:solidFill>
                <a:schemeClr val="tx1"/>
              </a:solidFill>
            </a:endParaRPr>
          </a:p>
          <a:p>
            <a:endParaRPr lang="en-US" sz="1400" dirty="0">
              <a:solidFill>
                <a:schemeClr val="tx1"/>
              </a:solidFill>
            </a:endParaRPr>
          </a:p>
          <a:p>
            <a:r>
              <a:rPr lang="en-US" sz="1400" dirty="0">
                <a:solidFill>
                  <a:schemeClr val="tx1"/>
                </a:solidFill>
              </a:rPr>
              <a:t> </a:t>
            </a:r>
            <a:endParaRPr lang="en-MY" sz="14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4000" y="0"/>
            <a:ext cx="9144000" cy="381000"/>
          </a:xfrm>
          <a:prstGeom prst="rect">
            <a:avLst/>
          </a:prstGeom>
          <a:solidFill>
            <a:srgbClr val="34C8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PEMBEKAL - MENJAWAB PERTANYAAN ITEM (2/2)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906001" y="800120"/>
            <a:ext cx="528121" cy="2345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6361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3827" y="357752"/>
            <a:ext cx="114591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Definasi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Modul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Pembelian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Terus</a:t>
            </a:r>
          </a:p>
        </p:txBody>
      </p:sp>
      <p:sp>
        <p:nvSpPr>
          <p:cNvPr id="7" name="Rectangle 6"/>
          <p:cNvSpPr/>
          <p:nvPr/>
        </p:nvSpPr>
        <p:spPr>
          <a:xfrm>
            <a:off x="333827" y="1348799"/>
            <a:ext cx="1145918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defTabSz="457200">
              <a:buAutoNum type="arabicPeriod"/>
            </a:pP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Pembelian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Terus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merupakan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kaedah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bagi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melaksanakan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sesuatu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perolehan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melibatkan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jumlah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perbelanjaan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tahunan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sehingga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RM20,000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tertakluk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kepada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peraturan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perolehan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semasa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berkuat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kuasa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(PK 5.1).</a:t>
            </a:r>
          </a:p>
          <a:p>
            <a:pPr marL="514350" indent="-514350" defTabSz="457200">
              <a:buAutoNum type="arabicPeriod"/>
            </a:pPr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defTabSz="457200">
              <a:buAutoNum type="arabicPeriod"/>
            </a:pPr>
            <a:r>
              <a:rPr lang="en-GB" sz="2400" dirty="0" err="1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Bagi</a:t>
            </a:r>
            <a:r>
              <a:rPr lang="en-GB" sz="2400" dirty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perolehan</a:t>
            </a:r>
            <a:r>
              <a:rPr lang="en-GB" sz="2400" dirty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item </a:t>
            </a:r>
            <a:r>
              <a:rPr lang="en-GB" sz="2400" dirty="0" err="1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Kontrak</a:t>
            </a:r>
            <a:r>
              <a:rPr lang="en-GB" sz="2400" dirty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Panel </a:t>
            </a:r>
            <a:r>
              <a:rPr lang="en-GB" sz="2400" dirty="0" err="1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Berpusat</a:t>
            </a:r>
            <a:r>
              <a:rPr lang="en-GB" sz="2400" dirty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, </a:t>
            </a:r>
            <a:r>
              <a:rPr lang="en-GB" sz="2400" dirty="0" err="1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perolehan</a:t>
            </a:r>
            <a:r>
              <a:rPr lang="en-GB" sz="2400" dirty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boleh</a:t>
            </a:r>
            <a:r>
              <a:rPr lang="en-GB" sz="2400" dirty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dilaksanakan</a:t>
            </a:r>
            <a:r>
              <a:rPr lang="en-GB" sz="2400" dirty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secara</a:t>
            </a:r>
            <a:r>
              <a:rPr lang="en-GB" sz="2400" dirty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pembelian</a:t>
            </a:r>
            <a:r>
              <a:rPr lang="en-GB" sz="2400" dirty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terus</a:t>
            </a:r>
            <a:r>
              <a:rPr lang="en-GB" sz="2400" dirty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sehingga</a:t>
            </a:r>
            <a:r>
              <a:rPr lang="en-GB" sz="2400" dirty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had </a:t>
            </a:r>
            <a:r>
              <a:rPr lang="en-GB" sz="2400" dirty="0" err="1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nilai</a:t>
            </a:r>
            <a:r>
              <a:rPr lang="en-GB" sz="2400" dirty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</a:p>
          <a:p>
            <a:pPr defTabSz="457200"/>
            <a:r>
              <a:rPr lang="en-GB" sz="2400" dirty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	 RM50,000.</a:t>
            </a:r>
          </a:p>
          <a:p>
            <a:pPr defTabSz="457200"/>
            <a:endParaRPr lang="en-GB" sz="2400" dirty="0"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  <a:p>
            <a:pPr defTabSz="457200"/>
            <a:r>
              <a:rPr lang="en-GB" sz="2400" dirty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3.	</a:t>
            </a:r>
            <a:r>
              <a:rPr lang="en-GB" sz="2400" dirty="0" err="1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Kaedah</a:t>
            </a:r>
            <a:r>
              <a:rPr lang="en-GB" sz="2400" dirty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pembelian</a:t>
            </a:r>
            <a:r>
              <a:rPr lang="en-GB" sz="2400" dirty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terus</a:t>
            </a:r>
            <a:r>
              <a:rPr lang="en-GB" sz="2400" dirty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boleh</a:t>
            </a:r>
            <a:r>
              <a:rPr lang="en-GB" sz="2400" dirty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dibuat</a:t>
            </a:r>
            <a:r>
              <a:rPr lang="en-GB" sz="2400" dirty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di </a:t>
            </a:r>
            <a:r>
              <a:rPr lang="en-GB" sz="2400" dirty="0" err="1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kalangan</a:t>
            </a:r>
            <a:r>
              <a:rPr lang="en-GB" sz="2400" dirty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pembekal</a:t>
            </a:r>
            <a:r>
              <a:rPr lang="en-GB" sz="2400" dirty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yang</a:t>
            </a:r>
          </a:p>
          <a:p>
            <a:pPr defTabSz="457200"/>
            <a:r>
              <a:rPr lang="en-GB" sz="2400" dirty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     </a:t>
            </a:r>
            <a:r>
              <a:rPr lang="en-GB" sz="2400" dirty="0" err="1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Berdaftar</a:t>
            </a:r>
            <a:r>
              <a:rPr lang="en-GB" sz="2400" dirty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dengan</a:t>
            </a:r>
            <a:r>
              <a:rPr lang="en-GB" sz="2400" dirty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Akaun</a:t>
            </a:r>
            <a:r>
              <a:rPr lang="en-GB" sz="2400" dirty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Asas</a:t>
            </a:r>
            <a:r>
              <a:rPr lang="en-GB" sz="2400" dirty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atau</a:t>
            </a:r>
            <a:r>
              <a:rPr lang="en-GB" sz="2400" dirty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Akaun</a:t>
            </a:r>
            <a:r>
              <a:rPr lang="en-GB" sz="2400" dirty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MOF.</a:t>
            </a:r>
            <a:endParaRPr lang="en-US" sz="2400" dirty="0" err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4" descr="C:\Users\Rohaiza\AppData\Local\Temp\SNAGHTML60789b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9431" y="3742156"/>
            <a:ext cx="1465903" cy="21001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2844800" cy="365125"/>
          </a:xfrm>
        </p:spPr>
        <p:txBody>
          <a:bodyPr/>
          <a:lstStyle/>
          <a:p>
            <a:fld id="{C4691827-5D66-44C4-AA53-6A38FB98C55F}" type="slidenum">
              <a:rPr lang="en-US" sz="1000" smtClean="0"/>
              <a:t>4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7804613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44B81-B866-4602-900E-C279E5039DEB}" type="slidenum">
              <a:rPr lang="en-US" smtClean="0"/>
              <a:pPr/>
              <a:t>40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98118"/>
            <a:ext cx="9144000" cy="638368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524000" y="0"/>
            <a:ext cx="9144000" cy="381000"/>
          </a:xfrm>
          <a:prstGeom prst="rect">
            <a:avLst/>
          </a:prstGeom>
          <a:solidFill>
            <a:srgbClr val="34C8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PEMINTA - MENUNGGU CIPTAAN NOTA MINTA</a:t>
            </a:r>
          </a:p>
        </p:txBody>
      </p:sp>
      <p:sp>
        <p:nvSpPr>
          <p:cNvPr id="7" name="Rectangular Callout 6"/>
          <p:cNvSpPr/>
          <p:nvPr/>
        </p:nvSpPr>
        <p:spPr>
          <a:xfrm>
            <a:off x="6553200" y="2286000"/>
            <a:ext cx="3886200" cy="876300"/>
          </a:xfrm>
          <a:prstGeom prst="wedgeRectCallout">
            <a:avLst>
              <a:gd name="adj1" fmla="val 33919"/>
              <a:gd name="adj2" fmla="val -191771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 err="1">
                <a:solidFill>
                  <a:schemeClr val="tx1"/>
                </a:solidFill>
              </a:rPr>
              <a:t>Maklumbalas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Pertanyaan</a:t>
            </a:r>
            <a:r>
              <a:rPr lang="en-US" sz="1400" dirty="0">
                <a:solidFill>
                  <a:schemeClr val="tx1"/>
                </a:solidFill>
              </a:rPr>
              <a:t> Item yang </a:t>
            </a:r>
            <a:r>
              <a:rPr lang="en-US" sz="1400" dirty="0" err="1">
                <a:solidFill>
                  <a:schemeClr val="tx1"/>
                </a:solidFill>
              </a:rPr>
              <a:t>dipersetujui</a:t>
            </a:r>
            <a:r>
              <a:rPr lang="en-US" sz="1400" dirty="0">
                <a:solidFill>
                  <a:schemeClr val="tx1"/>
                </a:solidFill>
              </a:rPr>
              <a:t>/</a:t>
            </a:r>
            <a:r>
              <a:rPr lang="en-US" sz="1400" dirty="0" err="1">
                <a:solidFill>
                  <a:schemeClr val="tx1"/>
                </a:solidFill>
              </a:rPr>
              <a:t>berpuashati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oleh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b="1" dirty="0" err="1">
                <a:solidFill>
                  <a:schemeClr val="tx1"/>
                </a:solidFill>
              </a:rPr>
              <a:t>Peminta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boleh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diteruskan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ke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b="1" dirty="0">
                <a:solidFill>
                  <a:schemeClr val="tx1"/>
                </a:solidFill>
              </a:rPr>
              <a:t>Nota </a:t>
            </a:r>
            <a:r>
              <a:rPr lang="en-US" sz="1400" b="1" dirty="0" err="1">
                <a:solidFill>
                  <a:schemeClr val="tx1"/>
                </a:solidFill>
              </a:rPr>
              <a:t>Minta</a:t>
            </a:r>
            <a:r>
              <a:rPr lang="en-US" sz="1400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8" name="Rectangular Callout 7"/>
          <p:cNvSpPr/>
          <p:nvPr/>
        </p:nvSpPr>
        <p:spPr>
          <a:xfrm>
            <a:off x="6116053" y="3352800"/>
            <a:ext cx="4343400" cy="876300"/>
          </a:xfrm>
          <a:prstGeom prst="wedgeRectCallout">
            <a:avLst>
              <a:gd name="adj1" fmla="val -97277"/>
              <a:gd name="adj2" fmla="val 146787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 err="1">
                <a:solidFill>
                  <a:schemeClr val="tx1"/>
                </a:solidFill>
              </a:rPr>
              <a:t>Pertanyaan</a:t>
            </a:r>
            <a:r>
              <a:rPr lang="en-US" sz="1400" dirty="0">
                <a:solidFill>
                  <a:schemeClr val="tx1"/>
                </a:solidFill>
              </a:rPr>
              <a:t> Item yang </a:t>
            </a:r>
            <a:r>
              <a:rPr lang="en-US" sz="1400" dirty="0" err="1">
                <a:solidFill>
                  <a:schemeClr val="tx1"/>
                </a:solidFill>
              </a:rPr>
              <a:t>dijawab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oleh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b="1" dirty="0" err="1">
                <a:solidFill>
                  <a:schemeClr val="tx1"/>
                </a:solidFill>
              </a:rPr>
              <a:t>Pembekal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boleh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disemak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oleh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b="1" dirty="0" err="1">
                <a:solidFill>
                  <a:schemeClr val="tx1"/>
                </a:solidFill>
              </a:rPr>
              <a:t>Peminta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525000" y="800101"/>
            <a:ext cx="1066800" cy="23461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0509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Straight Arrow Connector 36"/>
          <p:cNvCxnSpPr/>
          <p:nvPr/>
        </p:nvCxnSpPr>
        <p:spPr>
          <a:xfrm>
            <a:off x="6459763" y="3564762"/>
            <a:ext cx="254369" cy="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sp>
        <p:nvSpPr>
          <p:cNvPr id="65" name="Rounded Rectangle 64"/>
          <p:cNvSpPr/>
          <p:nvPr/>
        </p:nvSpPr>
        <p:spPr bwMode="auto">
          <a:xfrm>
            <a:off x="2981701" y="2855166"/>
            <a:ext cx="1600201" cy="1564434"/>
          </a:xfrm>
          <a:prstGeom prst="roundRect">
            <a:avLst>
              <a:gd name="adj" fmla="val 10000"/>
            </a:avLst>
          </a:prstGeom>
          <a:solidFill>
            <a:schemeClr val="bg1"/>
          </a:solidFill>
          <a:ln w="6350">
            <a:solidFill>
              <a:schemeClr val="tx1"/>
            </a:solidFill>
          </a:ln>
          <a:effectLst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12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Peminta</a:t>
            </a:r>
            <a:r>
              <a: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endParaRPr lang="en-US" sz="1200" u="sng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114300" indent="-114300">
              <a:buFont typeface="Arial" panose="020B0604020202020204" pitchFamily="34" charset="0"/>
              <a:buChar char="•"/>
            </a:pPr>
            <a:r>
              <a:rPr lang="en-US" sz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Mengunci</a:t>
            </a: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masuk</a:t>
            </a: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item &amp; </a:t>
            </a:r>
            <a:r>
              <a:rPr lang="en-US" sz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spesifikasi</a:t>
            </a:r>
            <a:endParaRPr lang="en-US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114300" indent="-114300">
              <a:buFont typeface="Arial" panose="020B0604020202020204" pitchFamily="34" charset="0"/>
              <a:buChar char="•"/>
            </a:pPr>
            <a:r>
              <a:rPr lang="en-US" sz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Memilih</a:t>
            </a: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pembekal</a:t>
            </a: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untuk</a:t>
            </a: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di </a:t>
            </a:r>
            <a:r>
              <a:rPr lang="en-US" sz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pelawa</a:t>
            </a:r>
            <a:endParaRPr lang="en-US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en-US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en-US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Rounded Rectangle 65"/>
          <p:cNvSpPr/>
          <p:nvPr/>
        </p:nvSpPr>
        <p:spPr bwMode="auto">
          <a:xfrm>
            <a:off x="5357060" y="2850568"/>
            <a:ext cx="1577141" cy="1569032"/>
          </a:xfrm>
          <a:prstGeom prst="roundRect">
            <a:avLst>
              <a:gd name="adj" fmla="val 10000"/>
            </a:avLst>
          </a:prstGeom>
          <a:solidFill>
            <a:schemeClr val="bg1"/>
          </a:solidFill>
          <a:ln w="6350">
            <a:solidFill>
              <a:schemeClr val="tx1"/>
            </a:solidFill>
          </a:ln>
          <a:effectLst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12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Pembekal</a:t>
            </a:r>
            <a:endParaRPr lang="en-US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1200" u="sng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Mengunci</a:t>
            </a: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masuk</a:t>
            </a: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tawaran</a:t>
            </a:r>
            <a:endParaRPr lang="en-US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Rounded Rectangle 67"/>
          <p:cNvSpPr/>
          <p:nvPr/>
        </p:nvSpPr>
        <p:spPr bwMode="auto">
          <a:xfrm>
            <a:off x="7718987" y="2855166"/>
            <a:ext cx="1539313" cy="1564434"/>
          </a:xfrm>
          <a:prstGeom prst="roundRect">
            <a:avLst>
              <a:gd name="adj" fmla="val 10000"/>
            </a:avLst>
          </a:prstGeom>
          <a:solidFill>
            <a:schemeClr val="bg1"/>
          </a:solidFill>
          <a:ln w="6350">
            <a:solidFill>
              <a:schemeClr val="tx1"/>
            </a:solidFill>
          </a:ln>
          <a:effectLst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12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Peminta</a:t>
            </a:r>
            <a:endParaRPr lang="en-US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1200" u="sng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114300" indent="-114300">
              <a:buFont typeface="Arial" panose="020B0604020202020204" pitchFamily="34" charset="0"/>
              <a:buChar char="•"/>
            </a:pPr>
            <a:r>
              <a:rPr lang="en-US" sz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Melihat</a:t>
            </a: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en-US" sz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menilai</a:t>
            </a: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tawaran</a:t>
            </a: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pembekal</a:t>
            </a:r>
            <a:endParaRPr lang="en-US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en-US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44B81-B866-4602-900E-C279E5039DEB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1524000" y="0"/>
            <a:ext cx="9144000" cy="542260"/>
          </a:xfrm>
          <a:prstGeom prst="rect">
            <a:avLst/>
          </a:prstGeom>
          <a:solidFill>
            <a:srgbClr val="34C8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KAJIAN PASARAN – PELAWAAN TAWARAN HARGA</a:t>
            </a:r>
          </a:p>
        </p:txBody>
      </p:sp>
      <p:sp>
        <p:nvSpPr>
          <p:cNvPr id="54" name="Pentagon 53"/>
          <p:cNvSpPr/>
          <p:nvPr/>
        </p:nvSpPr>
        <p:spPr>
          <a:xfrm rot="5400000">
            <a:off x="3061946" y="888917"/>
            <a:ext cx="1439709" cy="12192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171450" indent="-171450">
              <a:buFont typeface="Arial" pitchFamily="34" charset="0"/>
              <a:buChar char="•"/>
            </a:pPr>
            <a:r>
              <a:rPr lang="en-US" sz="1200" b="1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Melaksana</a:t>
            </a:r>
            <a:r>
              <a:rPr lang="en-US" sz="12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Pelawaan</a:t>
            </a:r>
            <a:r>
              <a:rPr lang="en-US" sz="12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Tawaran</a:t>
            </a:r>
            <a:r>
              <a:rPr lang="en-US" sz="12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Harga</a:t>
            </a:r>
            <a:endParaRPr lang="en-US" sz="12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Pentagon 57"/>
          <p:cNvSpPr/>
          <p:nvPr/>
        </p:nvSpPr>
        <p:spPr>
          <a:xfrm rot="5400000">
            <a:off x="7579428" y="4964082"/>
            <a:ext cx="1818430" cy="1615513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171450" indent="-171450">
              <a:buFont typeface="Arial" pitchFamily="34" charset="0"/>
              <a:buChar char="•"/>
            </a:pPr>
            <a:r>
              <a:rPr lang="en-US" sz="1200" b="1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Membawa</a:t>
            </a:r>
            <a:r>
              <a:rPr lang="en-US" sz="12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item </a:t>
            </a:r>
            <a:r>
              <a:rPr lang="en-US" sz="1200" b="1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12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memperaku</a:t>
            </a:r>
            <a:r>
              <a:rPr lang="en-US" sz="12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/ </a:t>
            </a:r>
            <a:r>
              <a:rPr lang="en-US" sz="1200" b="1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mengesyoran</a:t>
            </a:r>
            <a:r>
              <a:rPr lang="en-US" sz="12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pembekal</a:t>
            </a:r>
            <a:r>
              <a:rPr lang="en-US" sz="12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untuk</a:t>
            </a:r>
            <a:r>
              <a:rPr lang="en-US" sz="12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penciptaan</a:t>
            </a:r>
            <a:r>
              <a:rPr lang="en-US" sz="12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Nota </a:t>
            </a:r>
            <a:r>
              <a:rPr lang="en-US" sz="1200" b="1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Minta</a:t>
            </a:r>
            <a:endParaRPr lang="en-US" sz="12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" name="Straight Arrow Connector 3"/>
          <p:cNvCxnSpPr>
            <a:stCxn id="54" idx="3"/>
            <a:endCxn id="65" idx="0"/>
          </p:cNvCxnSpPr>
          <p:nvPr/>
        </p:nvCxnSpPr>
        <p:spPr>
          <a:xfrm>
            <a:off x="3781801" y="2218372"/>
            <a:ext cx="1" cy="63679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>
            <a:stCxn id="65" idx="3"/>
            <a:endCxn id="66" idx="1"/>
          </p:cNvCxnSpPr>
          <p:nvPr/>
        </p:nvCxnSpPr>
        <p:spPr>
          <a:xfrm flipV="1">
            <a:off x="4581901" y="3635085"/>
            <a:ext cx="775158" cy="2299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66" idx="3"/>
            <a:endCxn id="68" idx="1"/>
          </p:cNvCxnSpPr>
          <p:nvPr/>
        </p:nvCxnSpPr>
        <p:spPr>
          <a:xfrm>
            <a:off x="6934200" y="3635085"/>
            <a:ext cx="784786" cy="2299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68" idx="2"/>
            <a:endCxn id="58" idx="1"/>
          </p:cNvCxnSpPr>
          <p:nvPr/>
        </p:nvCxnSpPr>
        <p:spPr>
          <a:xfrm>
            <a:off x="8488643" y="4419601"/>
            <a:ext cx="0" cy="44302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403087" y="912392"/>
            <a:ext cx="20566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b="1" dirty="0">
                <a:solidFill>
                  <a:srgbClr val="FF0000"/>
                </a:solidFill>
              </a:rPr>
              <a:t>Tiada Item/Spesifikasi  Khusus/Syarat Bilangan Pembekal Tidak Dapat Dipenuhi</a:t>
            </a:r>
          </a:p>
          <a:p>
            <a:endParaRPr lang="en-US" sz="11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05625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lowchart: Delay 25"/>
          <p:cNvSpPr/>
          <p:nvPr/>
        </p:nvSpPr>
        <p:spPr>
          <a:xfrm>
            <a:off x="1654629" y="333065"/>
            <a:ext cx="275971" cy="478971"/>
          </a:xfrm>
          <a:prstGeom prst="flowChartDelay">
            <a:avLst/>
          </a:prstGeom>
          <a:solidFill>
            <a:srgbClr val="038CB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524000" y="0"/>
            <a:ext cx="9144000" cy="270456"/>
          </a:xfrm>
          <a:prstGeom prst="rect">
            <a:avLst/>
          </a:prstGeom>
          <a:solidFill>
            <a:srgbClr val="34C8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28" name="Picture 27" descr="Image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471" y="990601"/>
            <a:ext cx="923851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1" name="Straight Connector 30"/>
          <p:cNvCxnSpPr/>
          <p:nvPr/>
        </p:nvCxnSpPr>
        <p:spPr>
          <a:xfrm>
            <a:off x="3049055" y="1026048"/>
            <a:ext cx="7313072" cy="6841"/>
          </a:xfrm>
          <a:prstGeom prst="line">
            <a:avLst/>
          </a:prstGeom>
          <a:ln w="285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 txBox="1">
            <a:spLocks/>
          </p:cNvSpPr>
          <p:nvPr/>
        </p:nvSpPr>
        <p:spPr>
          <a:xfrm>
            <a:off x="1910442" y="304801"/>
            <a:ext cx="8224158" cy="49889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err="1">
                <a:solidFill>
                  <a:srgbClr val="00B0F0"/>
                </a:solidFill>
                <a:latin typeface="Century Gothic" panose="020B0502020202020204" pitchFamily="34" charset="0"/>
                <a:ea typeface="Arial Unicode MS" panose="020B0604020202020204" pitchFamily="34" charset="-128"/>
                <a:cs typeface="helvetica" panose="020B0604020202020204" pitchFamily="34" charset="0"/>
              </a:rPr>
              <a:t>Kajian</a:t>
            </a:r>
            <a:r>
              <a:rPr lang="en-US" sz="2800" b="1" dirty="0">
                <a:solidFill>
                  <a:srgbClr val="00B0F0"/>
                </a:solidFill>
                <a:latin typeface="Century Gothic" panose="020B0502020202020204" pitchFamily="34" charset="0"/>
                <a:ea typeface="Arial Unicode MS" panose="020B0604020202020204" pitchFamily="34" charset="-128"/>
                <a:cs typeface="helvetica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Century Gothic" panose="020B0502020202020204" pitchFamily="34" charset="0"/>
                <a:ea typeface="Arial Unicode MS" panose="020B0604020202020204" pitchFamily="34" charset="-128"/>
                <a:cs typeface="helvetica" panose="020B0604020202020204" pitchFamily="34" charset="0"/>
              </a:rPr>
              <a:t>Pasaran</a:t>
            </a:r>
            <a:r>
              <a:rPr lang="en-US" sz="2800" b="1" dirty="0">
                <a:solidFill>
                  <a:srgbClr val="00B0F0"/>
                </a:solidFill>
                <a:latin typeface="Century Gothic" panose="020B0502020202020204" pitchFamily="34" charset="0"/>
                <a:ea typeface="Arial Unicode MS" panose="020B0604020202020204" pitchFamily="34" charset="-128"/>
                <a:cs typeface="helvetica" panose="020B0604020202020204" pitchFamily="34" charset="0"/>
              </a:rPr>
              <a:t> – </a:t>
            </a:r>
            <a:r>
              <a:rPr lang="en-US" sz="2800" b="1" dirty="0" err="1">
                <a:solidFill>
                  <a:srgbClr val="00B0F0"/>
                </a:solidFill>
                <a:latin typeface="Century Gothic" panose="020B0502020202020204" pitchFamily="34" charset="0"/>
                <a:ea typeface="Arial Unicode MS" panose="020B0604020202020204" pitchFamily="34" charset="-128"/>
                <a:cs typeface="helvetica" panose="020B0604020202020204" pitchFamily="34" charset="0"/>
              </a:rPr>
              <a:t>Pelawaan</a:t>
            </a:r>
            <a:r>
              <a:rPr lang="en-US" sz="2800" b="1" dirty="0">
                <a:solidFill>
                  <a:srgbClr val="00B0F0"/>
                </a:solidFill>
                <a:latin typeface="Century Gothic" panose="020B0502020202020204" pitchFamily="34" charset="0"/>
                <a:ea typeface="Arial Unicode MS" panose="020B0604020202020204" pitchFamily="34" charset="-128"/>
                <a:cs typeface="helvetica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Century Gothic" panose="020B0502020202020204" pitchFamily="34" charset="0"/>
                <a:ea typeface="Arial Unicode MS" panose="020B0604020202020204" pitchFamily="34" charset="-128"/>
                <a:cs typeface="helvetica" panose="020B0604020202020204" pitchFamily="34" charset="0"/>
              </a:rPr>
              <a:t>Tawaran</a:t>
            </a:r>
            <a:r>
              <a:rPr lang="en-US" sz="2800" b="1" dirty="0">
                <a:solidFill>
                  <a:srgbClr val="00B0F0"/>
                </a:solidFill>
                <a:latin typeface="Century Gothic" panose="020B0502020202020204" pitchFamily="34" charset="0"/>
                <a:ea typeface="Arial Unicode MS" panose="020B0604020202020204" pitchFamily="34" charset="-128"/>
                <a:cs typeface="helvetica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Century Gothic" panose="020B0502020202020204" pitchFamily="34" charset="0"/>
                <a:ea typeface="Arial Unicode MS" panose="020B0604020202020204" pitchFamily="34" charset="-128"/>
                <a:cs typeface="helvetica" panose="020B0604020202020204" pitchFamily="34" charset="0"/>
              </a:rPr>
              <a:t>Harga</a:t>
            </a:r>
            <a:endParaRPr lang="en-US" sz="2800" b="1" dirty="0">
              <a:solidFill>
                <a:srgbClr val="0070C0"/>
              </a:solidFill>
              <a:latin typeface="Century Gothic" panose="020B0502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59391" y="1253545"/>
            <a:ext cx="748614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 err="1"/>
              <a:t>Sekiranya</a:t>
            </a:r>
            <a:r>
              <a:rPr lang="en-US" sz="1600" dirty="0"/>
              <a:t> </a:t>
            </a:r>
            <a:r>
              <a:rPr lang="en-US" sz="1600" dirty="0" err="1"/>
              <a:t>carian</a:t>
            </a:r>
            <a:r>
              <a:rPr lang="en-US" sz="1600" dirty="0"/>
              <a:t> item yang </a:t>
            </a:r>
            <a:r>
              <a:rPr lang="en-US" sz="1600" dirty="0" err="1"/>
              <a:t>dicari</a:t>
            </a:r>
            <a:r>
              <a:rPr lang="en-US" sz="1600" dirty="0"/>
              <a:t> </a:t>
            </a:r>
            <a:r>
              <a:rPr lang="en-US" sz="1600" dirty="0" err="1"/>
              <a:t>tiada</a:t>
            </a:r>
            <a:r>
              <a:rPr lang="en-US" sz="1600" dirty="0"/>
              <a:t> di </a:t>
            </a:r>
            <a:r>
              <a:rPr lang="en-US" sz="1600" dirty="0" err="1"/>
              <a:t>katalog</a:t>
            </a:r>
            <a:r>
              <a:rPr lang="en-US" sz="1600" dirty="0"/>
              <a:t> </a:t>
            </a:r>
            <a:r>
              <a:rPr lang="en-US" sz="1600" dirty="0" err="1"/>
              <a:t>atau</a:t>
            </a:r>
            <a:r>
              <a:rPr lang="en-US" sz="1600" dirty="0"/>
              <a:t> </a:t>
            </a:r>
            <a:r>
              <a:rPr lang="en-US" sz="1600" dirty="0" err="1"/>
              <a:t>tidak</a:t>
            </a:r>
            <a:r>
              <a:rPr lang="en-US" sz="1600" dirty="0"/>
              <a:t> </a:t>
            </a:r>
            <a:r>
              <a:rPr lang="en-US" sz="1600" dirty="0" err="1"/>
              <a:t>memenuhi</a:t>
            </a:r>
            <a:r>
              <a:rPr lang="en-US" sz="1600" dirty="0"/>
              <a:t> </a:t>
            </a:r>
            <a:r>
              <a:rPr lang="en-US" sz="1600" dirty="0" err="1"/>
              <a:t>syarat</a:t>
            </a:r>
            <a:r>
              <a:rPr lang="en-US" sz="1600" dirty="0"/>
              <a:t> </a:t>
            </a:r>
            <a:r>
              <a:rPr lang="en-US" sz="1600" dirty="0" err="1"/>
              <a:t>bilangan</a:t>
            </a:r>
            <a:r>
              <a:rPr lang="en-US" sz="1600" dirty="0"/>
              <a:t> </a:t>
            </a:r>
            <a:r>
              <a:rPr lang="en-US" sz="1600" dirty="0" err="1"/>
              <a:t>pembekal</a:t>
            </a:r>
            <a:r>
              <a:rPr lang="en-US" sz="1600" dirty="0"/>
              <a:t> </a:t>
            </a:r>
            <a:r>
              <a:rPr lang="en-US" sz="1600" dirty="0" err="1"/>
              <a:t>atau</a:t>
            </a:r>
            <a:r>
              <a:rPr lang="en-US" sz="1600" dirty="0"/>
              <a:t> </a:t>
            </a:r>
            <a:r>
              <a:rPr lang="en-US" sz="1600" dirty="0" err="1"/>
              <a:t>terdapat</a:t>
            </a:r>
            <a:r>
              <a:rPr lang="en-US" sz="1600" dirty="0"/>
              <a:t> </a:t>
            </a:r>
            <a:r>
              <a:rPr lang="en-US" sz="1600" dirty="0" err="1"/>
              <a:t>spesifikasi</a:t>
            </a:r>
            <a:r>
              <a:rPr lang="en-US" sz="1600" dirty="0"/>
              <a:t> </a:t>
            </a:r>
            <a:r>
              <a:rPr lang="en-US" sz="1600" dirty="0" err="1"/>
              <a:t>khusus</a:t>
            </a:r>
            <a:r>
              <a:rPr lang="en-US" sz="1600" dirty="0"/>
              <a:t>, </a:t>
            </a:r>
            <a:r>
              <a:rPr lang="en-US" sz="1600" dirty="0" err="1"/>
              <a:t>kajian</a:t>
            </a:r>
            <a:r>
              <a:rPr lang="en-US" sz="1600" dirty="0"/>
              <a:t> </a:t>
            </a:r>
            <a:r>
              <a:rPr lang="en-US" sz="1600" dirty="0" err="1"/>
              <a:t>pasaran</a:t>
            </a:r>
            <a:r>
              <a:rPr lang="en-US" sz="1600" dirty="0"/>
              <a:t> </a:t>
            </a:r>
            <a:r>
              <a:rPr lang="en-US" sz="1600" dirty="0" err="1"/>
              <a:t>boleh</a:t>
            </a:r>
            <a:r>
              <a:rPr lang="en-US" sz="1600" dirty="0"/>
              <a:t> </a:t>
            </a:r>
            <a:r>
              <a:rPr lang="en-US" sz="1600" dirty="0" err="1"/>
              <a:t>diteruskan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pendekatan</a:t>
            </a:r>
            <a:r>
              <a:rPr lang="en-US" sz="1600" dirty="0"/>
              <a:t> </a:t>
            </a:r>
            <a:r>
              <a:rPr lang="en-US" sz="1600" b="1" dirty="0" err="1"/>
              <a:t>Pelawaan</a:t>
            </a:r>
            <a:r>
              <a:rPr lang="en-US" sz="1600" b="1" dirty="0"/>
              <a:t> </a:t>
            </a:r>
            <a:r>
              <a:rPr lang="en-US" sz="1600" b="1" dirty="0" err="1"/>
              <a:t>Tawaran</a:t>
            </a:r>
            <a:r>
              <a:rPr lang="en-US" sz="1600" b="1" dirty="0"/>
              <a:t> </a:t>
            </a:r>
            <a:r>
              <a:rPr lang="en-US" sz="1600" b="1" dirty="0" err="1"/>
              <a:t>Harga</a:t>
            </a:r>
            <a:r>
              <a:rPr lang="en-US" sz="1600" b="1" dirty="0"/>
              <a:t> </a:t>
            </a:r>
            <a:r>
              <a:rPr lang="en-US" sz="1600" dirty="0" err="1"/>
              <a:t>kepada</a:t>
            </a:r>
            <a:r>
              <a:rPr lang="en-US" sz="1600" dirty="0"/>
              <a:t> </a:t>
            </a:r>
            <a:r>
              <a:rPr lang="en-US" sz="1600" dirty="0" err="1"/>
              <a:t>tiga</a:t>
            </a:r>
            <a:r>
              <a:rPr lang="en-US" sz="1600" dirty="0"/>
              <a:t>(3) </a:t>
            </a:r>
            <a:r>
              <a:rPr lang="en-US" sz="1600" dirty="0" err="1"/>
              <a:t>pembekal</a:t>
            </a:r>
            <a:r>
              <a:rPr lang="en-US" sz="1600" dirty="0"/>
              <a:t>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 err="1"/>
              <a:t>Kriteria</a:t>
            </a:r>
            <a:r>
              <a:rPr lang="en-US" sz="1600" dirty="0"/>
              <a:t> </a:t>
            </a:r>
            <a:r>
              <a:rPr lang="en-US" sz="1600" dirty="0" err="1"/>
              <a:t>pembekal</a:t>
            </a:r>
            <a:r>
              <a:rPr lang="en-US" sz="1600" dirty="0"/>
              <a:t> </a:t>
            </a:r>
            <a:r>
              <a:rPr lang="en-US" sz="1600" dirty="0" err="1"/>
              <a:t>boleh</a:t>
            </a:r>
            <a:r>
              <a:rPr lang="en-US" sz="1600" dirty="0"/>
              <a:t> </a:t>
            </a:r>
            <a:r>
              <a:rPr lang="en-US" sz="1600" dirty="0" err="1"/>
              <a:t>dibuat</a:t>
            </a:r>
            <a:r>
              <a:rPr lang="en-US" sz="1600" dirty="0"/>
              <a:t> </a:t>
            </a:r>
            <a:r>
              <a:rPr lang="en-US" sz="1600" dirty="0" err="1"/>
              <a:t>berdasarkan</a:t>
            </a:r>
            <a:r>
              <a:rPr lang="en-US" sz="1600" dirty="0"/>
              <a:t> </a:t>
            </a:r>
            <a:r>
              <a:rPr lang="en-US" sz="1600" dirty="0" err="1"/>
              <a:t>lokasi</a:t>
            </a:r>
            <a:r>
              <a:rPr lang="en-US" sz="1600" dirty="0"/>
              <a:t> </a:t>
            </a:r>
            <a:r>
              <a:rPr lang="en-US" sz="1600" dirty="0" err="1"/>
              <a:t>pembekal</a:t>
            </a:r>
            <a:r>
              <a:rPr lang="en-US" sz="1600" dirty="0"/>
              <a:t> </a:t>
            </a:r>
            <a:r>
              <a:rPr lang="en-US" sz="1600" dirty="0" err="1"/>
              <a:t>atau</a:t>
            </a:r>
            <a:r>
              <a:rPr lang="en-US" sz="1600" dirty="0"/>
              <a:t>/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jenis</a:t>
            </a:r>
            <a:r>
              <a:rPr lang="en-US" sz="1600" dirty="0"/>
              <a:t> </a:t>
            </a:r>
            <a:r>
              <a:rPr lang="en-US" sz="1600" dirty="0" err="1"/>
              <a:t>perniagaan</a:t>
            </a:r>
            <a:r>
              <a:rPr lang="en-US" sz="1600" dirty="0"/>
              <a:t> yang </a:t>
            </a:r>
            <a:r>
              <a:rPr lang="en-US" sz="1600" dirty="0" err="1"/>
              <a:t>didaftarkan</a:t>
            </a:r>
            <a:r>
              <a:rPr lang="en-US" sz="1600" dirty="0"/>
              <a:t> di </a:t>
            </a:r>
            <a:r>
              <a:rPr lang="en-US" sz="1600" dirty="0" err="1"/>
              <a:t>Suruhanjaya</a:t>
            </a:r>
            <a:r>
              <a:rPr lang="en-US" sz="1600" dirty="0"/>
              <a:t> Syarikat Malaysia.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 err="1"/>
              <a:t>Pembekal</a:t>
            </a:r>
            <a:r>
              <a:rPr lang="en-US" sz="1600" dirty="0"/>
              <a:t> </a:t>
            </a:r>
            <a:r>
              <a:rPr lang="en-US" sz="1600" dirty="0" err="1"/>
              <a:t>membuat</a:t>
            </a:r>
            <a:r>
              <a:rPr lang="en-US" sz="1600" dirty="0"/>
              <a:t> </a:t>
            </a:r>
            <a:r>
              <a:rPr lang="en-US" sz="1600" dirty="0" err="1"/>
              <a:t>tawaran</a:t>
            </a:r>
            <a:r>
              <a:rPr lang="en-US" sz="1600" dirty="0"/>
              <a:t> </a:t>
            </a:r>
            <a:r>
              <a:rPr lang="en-US" sz="1600" dirty="0" err="1"/>
              <a:t>harga</a:t>
            </a:r>
            <a:r>
              <a:rPr lang="en-US" sz="1600" dirty="0"/>
              <a:t> </a:t>
            </a:r>
            <a:r>
              <a:rPr lang="en-US" sz="1600" dirty="0" err="1"/>
              <a:t>dalam</a:t>
            </a:r>
            <a:r>
              <a:rPr lang="en-US" sz="1600" dirty="0"/>
              <a:t> </a:t>
            </a:r>
            <a:r>
              <a:rPr lang="en-US" sz="1600" dirty="0" err="1"/>
              <a:t>tempoh</a:t>
            </a:r>
            <a:r>
              <a:rPr lang="en-US" sz="1600" dirty="0"/>
              <a:t> yang </a:t>
            </a:r>
            <a:r>
              <a:rPr lang="en-US" sz="1600" dirty="0" err="1"/>
              <a:t>telah</a:t>
            </a:r>
            <a:r>
              <a:rPr lang="en-US" sz="1600" dirty="0"/>
              <a:t> </a:t>
            </a:r>
            <a:r>
              <a:rPr lang="en-US" sz="1600" dirty="0" err="1"/>
              <a:t>ditetapkan</a:t>
            </a:r>
            <a:r>
              <a:rPr lang="en-US" sz="1600" dirty="0"/>
              <a:t>.</a:t>
            </a:r>
          </a:p>
          <a:p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 err="1"/>
              <a:t>Dua</a:t>
            </a:r>
            <a:r>
              <a:rPr lang="en-US" sz="1600" dirty="0"/>
              <a:t> (2) </a:t>
            </a:r>
            <a:r>
              <a:rPr lang="en-US" sz="1600" dirty="0" err="1"/>
              <a:t>Jenis</a:t>
            </a:r>
            <a:r>
              <a:rPr lang="en-US" sz="1600" dirty="0"/>
              <a:t> </a:t>
            </a:r>
            <a:r>
              <a:rPr lang="en-US" sz="1600" dirty="0" err="1"/>
              <a:t>Pelawaan</a:t>
            </a:r>
            <a:r>
              <a:rPr lang="en-US" sz="1600" dirty="0"/>
              <a:t> </a:t>
            </a:r>
            <a:r>
              <a:rPr lang="en-US" sz="1600" dirty="0" err="1"/>
              <a:t>Tawaran</a:t>
            </a:r>
            <a:r>
              <a:rPr lang="en-US" sz="1600" dirty="0"/>
              <a:t> </a:t>
            </a:r>
            <a:r>
              <a:rPr lang="en-US" sz="1600" dirty="0" err="1"/>
              <a:t>Harga</a:t>
            </a:r>
            <a:r>
              <a:rPr lang="en-US" sz="1600" dirty="0"/>
              <a:t> :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US" sz="1600" dirty="0" err="1"/>
              <a:t>Tawaran</a:t>
            </a:r>
            <a:r>
              <a:rPr lang="en-US" sz="1600" dirty="0"/>
              <a:t> Tunggal – </a:t>
            </a:r>
            <a:r>
              <a:rPr lang="en-US" sz="1600" dirty="0" err="1"/>
              <a:t>Pembekal</a:t>
            </a:r>
            <a:r>
              <a:rPr lang="en-US" sz="1600" dirty="0"/>
              <a:t> </a:t>
            </a:r>
            <a:r>
              <a:rPr lang="en-US" sz="1600" dirty="0" err="1"/>
              <a:t>hanya</a:t>
            </a:r>
            <a:r>
              <a:rPr lang="en-US" sz="1600" dirty="0"/>
              <a:t> </a:t>
            </a:r>
            <a:r>
              <a:rPr lang="en-US" sz="1600" dirty="0" err="1"/>
              <a:t>dibenarkan</a:t>
            </a:r>
            <a:r>
              <a:rPr lang="en-US" sz="1600" dirty="0"/>
              <a:t> </a:t>
            </a:r>
            <a:r>
              <a:rPr lang="en-US" sz="1600" dirty="0" err="1"/>
              <a:t>membuat</a:t>
            </a:r>
            <a:r>
              <a:rPr lang="en-US" sz="1600" dirty="0"/>
              <a:t> </a:t>
            </a:r>
            <a:r>
              <a:rPr lang="en-US" sz="1600" dirty="0" err="1"/>
              <a:t>tawaran</a:t>
            </a:r>
            <a:r>
              <a:rPr lang="en-US" sz="1600" dirty="0"/>
              <a:t> </a:t>
            </a:r>
            <a:r>
              <a:rPr lang="en-US" sz="1600" dirty="0" err="1"/>
              <a:t>harga</a:t>
            </a:r>
            <a:r>
              <a:rPr lang="en-US" sz="1600" dirty="0"/>
              <a:t> </a:t>
            </a:r>
            <a:r>
              <a:rPr lang="en-US" sz="1600" dirty="0" err="1"/>
              <a:t>sekali</a:t>
            </a:r>
            <a:r>
              <a:rPr lang="en-US" sz="1600" dirty="0"/>
              <a:t> </a:t>
            </a:r>
            <a:r>
              <a:rPr lang="en-US" sz="1600" dirty="0" err="1"/>
              <a:t>sahaja</a:t>
            </a:r>
            <a:endParaRPr lang="en-US" sz="1600" dirty="0"/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US" sz="1600" dirty="0" err="1"/>
              <a:t>Tawaran</a:t>
            </a:r>
            <a:r>
              <a:rPr lang="en-US" sz="1600" dirty="0"/>
              <a:t> </a:t>
            </a:r>
            <a:r>
              <a:rPr lang="en-US" sz="1600" dirty="0" err="1"/>
              <a:t>Berulang</a:t>
            </a:r>
            <a:r>
              <a:rPr lang="en-US" sz="1600" dirty="0"/>
              <a:t> – </a:t>
            </a:r>
            <a:r>
              <a:rPr lang="en-US" sz="1600" dirty="0" err="1"/>
              <a:t>Pembekal</a:t>
            </a:r>
            <a:r>
              <a:rPr lang="en-US" sz="1600" dirty="0"/>
              <a:t> </a:t>
            </a:r>
            <a:r>
              <a:rPr lang="en-US" sz="1600" dirty="0" err="1"/>
              <a:t>boleh</a:t>
            </a:r>
            <a:r>
              <a:rPr lang="en-US" sz="1600" dirty="0"/>
              <a:t> </a:t>
            </a:r>
            <a:r>
              <a:rPr lang="en-US" sz="1600" dirty="0" err="1"/>
              <a:t>membuat</a:t>
            </a:r>
            <a:r>
              <a:rPr lang="en-US" sz="1600" dirty="0"/>
              <a:t> </a:t>
            </a:r>
            <a:r>
              <a:rPr lang="en-US" sz="1600" dirty="0" err="1"/>
              <a:t>tawaran</a:t>
            </a:r>
            <a:r>
              <a:rPr lang="en-US" sz="1600" dirty="0"/>
              <a:t> </a:t>
            </a:r>
            <a:r>
              <a:rPr lang="en-US" sz="1600" dirty="0" err="1"/>
              <a:t>harga</a:t>
            </a:r>
            <a:r>
              <a:rPr lang="en-US" sz="1600" dirty="0"/>
              <a:t> </a:t>
            </a:r>
            <a:r>
              <a:rPr lang="en-US" sz="1600" dirty="0" err="1"/>
              <a:t>lebih</a:t>
            </a:r>
            <a:r>
              <a:rPr lang="en-US" sz="1600" dirty="0"/>
              <a:t> </a:t>
            </a:r>
            <a:r>
              <a:rPr lang="en-US" sz="1600" dirty="0" err="1"/>
              <a:t>dari</a:t>
            </a:r>
            <a:r>
              <a:rPr lang="en-US" sz="1600" dirty="0"/>
              <a:t> </a:t>
            </a:r>
            <a:r>
              <a:rPr lang="en-US" sz="1600" dirty="0" err="1"/>
              <a:t>sekali</a:t>
            </a:r>
            <a:endParaRPr lang="en-US" sz="1600" dirty="0"/>
          </a:p>
          <a:p>
            <a:pPr lvl="1" indent="-457200"/>
            <a:endParaRPr lang="en-US" sz="1600" dirty="0"/>
          </a:p>
          <a:p>
            <a:pPr marL="342900" lvl="1" indent="-342900">
              <a:buFont typeface="Wingdings" panose="05000000000000000000" pitchFamily="2" charset="2"/>
              <a:buChar char="§"/>
            </a:pPr>
            <a:r>
              <a:rPr lang="en-US" sz="1600" dirty="0"/>
              <a:t>Dari </a:t>
            </a:r>
            <a:r>
              <a:rPr lang="en-US" sz="1600" dirty="0" err="1"/>
              <a:t>maklum</a:t>
            </a:r>
            <a:r>
              <a:rPr lang="en-US" sz="1600" dirty="0"/>
              <a:t> </a:t>
            </a:r>
            <a:r>
              <a:rPr lang="en-US" sz="1600" dirty="0" err="1"/>
              <a:t>balas</a:t>
            </a:r>
            <a:r>
              <a:rPr lang="en-US" sz="1600" dirty="0"/>
              <a:t> </a:t>
            </a:r>
            <a:r>
              <a:rPr lang="en-US" sz="1600" dirty="0" err="1"/>
              <a:t>Pelawaan</a:t>
            </a:r>
            <a:r>
              <a:rPr lang="en-US" sz="1600" dirty="0"/>
              <a:t> </a:t>
            </a:r>
            <a:r>
              <a:rPr lang="en-US" sz="1600" dirty="0" err="1"/>
              <a:t>Tawaran</a:t>
            </a:r>
            <a:r>
              <a:rPr lang="en-US" sz="1600" dirty="0"/>
              <a:t> </a:t>
            </a:r>
            <a:r>
              <a:rPr lang="en-US" sz="1600" dirty="0" err="1"/>
              <a:t>Harga</a:t>
            </a:r>
            <a:r>
              <a:rPr lang="en-US" sz="1600" dirty="0"/>
              <a:t> </a:t>
            </a:r>
            <a:r>
              <a:rPr lang="en-US" sz="1600" dirty="0" err="1"/>
              <a:t>pemilihan</a:t>
            </a:r>
            <a:r>
              <a:rPr lang="en-US" sz="1600" dirty="0"/>
              <a:t> </a:t>
            </a:r>
            <a:r>
              <a:rPr lang="en-US" sz="1600" dirty="0" err="1"/>
              <a:t>pembekal</a:t>
            </a:r>
            <a:r>
              <a:rPr lang="en-US" sz="1600" dirty="0"/>
              <a:t> </a:t>
            </a:r>
            <a:r>
              <a:rPr lang="en-US" sz="1600" dirty="0" err="1"/>
              <a:t>boleh</a:t>
            </a:r>
            <a:r>
              <a:rPr lang="en-US" sz="1600" dirty="0"/>
              <a:t> </a:t>
            </a:r>
            <a:r>
              <a:rPr lang="en-US" sz="1600" dirty="0" err="1"/>
              <a:t>dibuat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seterusnya</a:t>
            </a:r>
            <a:r>
              <a:rPr lang="en-US" sz="1600" dirty="0"/>
              <a:t> </a:t>
            </a:r>
            <a:r>
              <a:rPr lang="en-US" sz="1600" dirty="0" err="1"/>
              <a:t>dibawa</a:t>
            </a:r>
            <a:r>
              <a:rPr lang="en-US" sz="1600" dirty="0"/>
              <a:t> </a:t>
            </a:r>
            <a:r>
              <a:rPr lang="en-US" sz="1600" dirty="0" err="1"/>
              <a:t>ke</a:t>
            </a:r>
            <a:r>
              <a:rPr lang="en-US" sz="1600" dirty="0"/>
              <a:t> </a:t>
            </a:r>
            <a:r>
              <a:rPr lang="en-US" sz="1600" b="1" dirty="0"/>
              <a:t>Nota </a:t>
            </a:r>
            <a:r>
              <a:rPr lang="en-US" sz="1600" b="1" dirty="0" err="1"/>
              <a:t>Minta</a:t>
            </a:r>
            <a:r>
              <a:rPr lang="en-US" sz="1600" b="1" dirty="0"/>
              <a:t>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pengesyoran</a:t>
            </a:r>
            <a:r>
              <a:rPr lang="en-US" sz="1600" dirty="0"/>
              <a:t>.</a:t>
            </a:r>
          </a:p>
          <a:p>
            <a:pPr marL="0" lvl="1"/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600" dirty="0"/>
          </a:p>
        </p:txBody>
      </p:sp>
      <p:grpSp>
        <p:nvGrpSpPr>
          <p:cNvPr id="19" name="Group 18"/>
          <p:cNvGrpSpPr/>
          <p:nvPr/>
        </p:nvGrpSpPr>
        <p:grpSpPr>
          <a:xfrm>
            <a:off x="1654630" y="1934680"/>
            <a:ext cx="1221692" cy="1509621"/>
            <a:chOff x="2669042" y="3159478"/>
            <a:chExt cx="2182744" cy="1439812"/>
          </a:xfrm>
        </p:grpSpPr>
        <p:sp>
          <p:nvSpPr>
            <p:cNvPr id="20" name="Rectangle 19"/>
            <p:cNvSpPr/>
            <p:nvPr/>
          </p:nvSpPr>
          <p:spPr>
            <a:xfrm>
              <a:off x="2669042" y="3159478"/>
              <a:ext cx="2165568" cy="143981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3BAFB"/>
              </a:solidFill>
            </a:ln>
            <a:effectLst>
              <a:outerShdw blurRad="50800" dist="38100" dir="2700000" algn="tl" rotWithShape="0">
                <a:prstClr val="black">
                  <a:alpha val="80000"/>
                </a:prstClr>
              </a:outerShdw>
            </a:effectLst>
            <a:scene3d>
              <a:camera prst="orthographicFront"/>
              <a:lightRig rig="threePt" dir="t">
                <a:rot lat="0" lon="0" rev="600000"/>
              </a:lightRig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686218" y="4396951"/>
              <a:ext cx="2165568" cy="185613"/>
            </a:xfrm>
            <a:prstGeom prst="rect">
              <a:avLst/>
            </a:prstGeom>
            <a:solidFill>
              <a:srgbClr val="0CBD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ound Diagonal Corner Rectangle 21"/>
            <p:cNvSpPr/>
            <p:nvPr/>
          </p:nvSpPr>
          <p:spPr>
            <a:xfrm>
              <a:off x="2686218" y="3286150"/>
              <a:ext cx="2165568" cy="292295"/>
            </a:xfrm>
            <a:prstGeom prst="round2DiagRect">
              <a:avLst/>
            </a:prstGeom>
            <a:solidFill>
              <a:srgbClr val="0070C0"/>
            </a:solidFill>
          </p:spPr>
          <p:txBody>
            <a:bodyPr wrap="square">
              <a:spAutoFit/>
            </a:bodyPr>
            <a:lstStyle/>
            <a:p>
              <a:pPr algn="r"/>
              <a:r>
                <a:rPr lang="en-US" sz="1200" dirty="0" err="1">
                  <a:solidFill>
                    <a:schemeClr val="bg1"/>
                  </a:solidFill>
                  <a:latin typeface="Century Gothic" panose="020B0502020202020204" pitchFamily="34" charset="0"/>
                  <a:cs typeface="helvetica" panose="020B0604020202020204" pitchFamily="34" charset="0"/>
                </a:rPr>
                <a:t>Peminta</a:t>
              </a:r>
              <a:endParaRPr lang="en-US" sz="1200" dirty="0">
                <a:solidFill>
                  <a:schemeClr val="bg1"/>
                </a:solidFill>
                <a:latin typeface="Century Gothic" panose="020B0502020202020204" pitchFamily="34" charset="0"/>
                <a:cs typeface="helvetica" panose="020B0604020202020204" pitchFamily="34" charset="0"/>
              </a:endParaRPr>
            </a:p>
          </p:txBody>
        </p:sp>
        <p:pic>
          <p:nvPicPr>
            <p:cNvPr id="23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4022" y="3769758"/>
              <a:ext cx="550588" cy="7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44B81-B866-4602-900E-C279E5039DEB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94033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47" b="4875"/>
          <a:stretch/>
        </p:blipFill>
        <p:spPr bwMode="auto">
          <a:xfrm>
            <a:off x="1548493" y="457200"/>
            <a:ext cx="91440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ular Callout 8"/>
          <p:cNvSpPr/>
          <p:nvPr/>
        </p:nvSpPr>
        <p:spPr>
          <a:xfrm>
            <a:off x="4419146" y="4191000"/>
            <a:ext cx="3326493" cy="685800"/>
          </a:xfrm>
          <a:prstGeom prst="wedgeRectCallout">
            <a:avLst>
              <a:gd name="adj1" fmla="val -18865"/>
              <a:gd name="adj2" fmla="val 146926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/>
              <a:t>Item </a:t>
            </a:r>
            <a:r>
              <a:rPr lang="en-US" sz="1400" dirty="0" err="1"/>
              <a:t>katalog</a:t>
            </a:r>
            <a:r>
              <a:rPr lang="en-US" sz="1400" dirty="0"/>
              <a:t> yang </a:t>
            </a:r>
            <a:r>
              <a:rPr lang="en-US" sz="1400" dirty="0" err="1"/>
              <a:t>dicari</a:t>
            </a:r>
            <a:r>
              <a:rPr lang="en-US" sz="1400" dirty="0"/>
              <a:t> </a:t>
            </a:r>
            <a:r>
              <a:rPr lang="en-US" sz="1400" dirty="0" err="1"/>
              <a:t>tiada</a:t>
            </a:r>
            <a:r>
              <a:rPr lang="en-US" sz="1400" dirty="0"/>
              <a:t> di </a:t>
            </a:r>
            <a:r>
              <a:rPr lang="en-US" sz="1400" dirty="0" err="1"/>
              <a:t>dalam</a:t>
            </a:r>
            <a:r>
              <a:rPr lang="en-US" sz="1400" dirty="0"/>
              <a:t> </a:t>
            </a:r>
            <a:r>
              <a:rPr lang="en-US" sz="1400" dirty="0" err="1"/>
              <a:t>hasil</a:t>
            </a:r>
            <a:r>
              <a:rPr lang="en-US" sz="1400" dirty="0"/>
              <a:t> </a:t>
            </a:r>
            <a:r>
              <a:rPr lang="en-US" sz="1400" dirty="0" err="1"/>
              <a:t>carian</a:t>
            </a:r>
            <a:r>
              <a:rPr lang="en-US" sz="1400" dirty="0"/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1649186" y="5562600"/>
            <a:ext cx="8866415" cy="46578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ular Callout 9"/>
          <p:cNvSpPr/>
          <p:nvPr/>
        </p:nvSpPr>
        <p:spPr>
          <a:xfrm>
            <a:off x="5989385" y="2373630"/>
            <a:ext cx="4175630" cy="826771"/>
          </a:xfrm>
          <a:prstGeom prst="wedgeRectCallout">
            <a:avLst>
              <a:gd name="adj1" fmla="val 17607"/>
              <a:gd name="adj2" fmla="val 188997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§"/>
              <a:tabLst>
                <a:tab pos="95250" algn="l"/>
              </a:tabLst>
            </a:pPr>
            <a:r>
              <a:rPr lang="en-US" sz="1400" dirty="0">
                <a:solidFill>
                  <a:schemeClr val="tx1"/>
                </a:solidFill>
              </a:rPr>
              <a:t>Carian item </a:t>
            </a:r>
            <a:r>
              <a:rPr lang="en-US" sz="1400" dirty="0" err="1">
                <a:solidFill>
                  <a:schemeClr val="tx1"/>
                </a:solidFill>
              </a:rPr>
              <a:t>dan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pemilihan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pembekal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dibuat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secara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pelawaan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tawaran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harga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kerana</a:t>
            </a:r>
            <a:r>
              <a:rPr lang="en-US" sz="1400" dirty="0">
                <a:solidFill>
                  <a:schemeClr val="tx1"/>
                </a:solidFill>
              </a:rPr>
              <a:t> item yang </a:t>
            </a:r>
            <a:r>
              <a:rPr lang="en-US" sz="1400" dirty="0" err="1">
                <a:solidFill>
                  <a:schemeClr val="tx1"/>
                </a:solidFill>
              </a:rPr>
              <a:t>ingin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diperolehi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tiada</a:t>
            </a:r>
            <a:r>
              <a:rPr lang="en-US" sz="1400" dirty="0">
                <a:solidFill>
                  <a:schemeClr val="tx1"/>
                </a:solidFill>
              </a:rPr>
              <a:t> di </a:t>
            </a:r>
            <a:r>
              <a:rPr lang="en-US" sz="1400" dirty="0" err="1">
                <a:solidFill>
                  <a:schemeClr val="tx1"/>
                </a:solidFill>
              </a:rPr>
              <a:t>katalog</a:t>
            </a:r>
            <a:r>
              <a:rPr lang="en-US" sz="1400" dirty="0">
                <a:solidFill>
                  <a:schemeClr val="tx1"/>
                </a:solidFill>
              </a:rPr>
              <a:t>.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887236" y="4419600"/>
            <a:ext cx="1332964" cy="3745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44B81-B866-4602-900E-C279E5039DEB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0" y="0"/>
            <a:ext cx="9144000" cy="381000"/>
          </a:xfrm>
          <a:prstGeom prst="rect">
            <a:avLst/>
          </a:prstGeom>
          <a:solidFill>
            <a:srgbClr val="34C8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PEMINTA - PELAWAAN TAWARAN HARGA (1/9) </a:t>
            </a:r>
          </a:p>
        </p:txBody>
      </p:sp>
    </p:spTree>
    <p:extLst>
      <p:ext uri="{BB962C8B-B14F-4D97-AF65-F5344CB8AC3E}">
        <p14:creationId xmlns:p14="http://schemas.microsoft.com/office/powerpoint/2010/main" val="395570460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99"/>
          <a:stretch/>
        </p:blipFill>
        <p:spPr bwMode="auto">
          <a:xfrm>
            <a:off x="1524000" y="0"/>
            <a:ext cx="9144000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ular Callout 8"/>
          <p:cNvSpPr/>
          <p:nvPr/>
        </p:nvSpPr>
        <p:spPr>
          <a:xfrm>
            <a:off x="2514600" y="2556478"/>
            <a:ext cx="3931712" cy="1177322"/>
          </a:xfrm>
          <a:prstGeom prst="wedgeRectCallout">
            <a:avLst>
              <a:gd name="adj1" fmla="val -24094"/>
              <a:gd name="adj2" fmla="val 133932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§"/>
              <a:tabLst>
                <a:tab pos="95250" algn="l"/>
              </a:tabLst>
            </a:pPr>
            <a:r>
              <a:rPr lang="en-US" sz="1400" dirty="0" err="1">
                <a:solidFill>
                  <a:schemeClr val="tx1"/>
                </a:solidFill>
              </a:rPr>
              <a:t>Hasil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carian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katalog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memaparkan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kurang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daripada</a:t>
            </a:r>
            <a:r>
              <a:rPr lang="en-US" sz="1400" dirty="0">
                <a:solidFill>
                  <a:schemeClr val="tx1"/>
                </a:solidFill>
              </a:rPr>
              <a:t> 3 </a:t>
            </a:r>
            <a:r>
              <a:rPr lang="en-US" sz="1400" dirty="0" err="1">
                <a:solidFill>
                  <a:schemeClr val="tx1"/>
                </a:solidFill>
              </a:rPr>
              <a:t>pembekal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atau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spesifikasi</a:t>
            </a:r>
            <a:r>
              <a:rPr lang="en-US" sz="1400" dirty="0">
                <a:solidFill>
                  <a:schemeClr val="tx1"/>
                </a:solidFill>
              </a:rPr>
              <a:t> yang </a:t>
            </a:r>
            <a:r>
              <a:rPr lang="en-US" sz="1400" dirty="0" err="1">
                <a:solidFill>
                  <a:schemeClr val="tx1"/>
                </a:solidFill>
              </a:rPr>
              <a:t>yang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ditawarkan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oleh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pembekal</a:t>
            </a:r>
            <a:r>
              <a:rPr lang="en-US" sz="1400" dirty="0">
                <a:solidFill>
                  <a:schemeClr val="tx1"/>
                </a:solidFill>
              </a:rPr>
              <a:t> di </a:t>
            </a:r>
            <a:r>
              <a:rPr lang="en-US" sz="1400" dirty="0" err="1">
                <a:solidFill>
                  <a:schemeClr val="tx1"/>
                </a:solidFill>
              </a:rPr>
              <a:t>katalog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tidak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menepati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keperluan</a:t>
            </a:r>
            <a:r>
              <a:rPr lang="en-US" sz="1400" dirty="0">
                <a:solidFill>
                  <a:schemeClr val="tx1"/>
                </a:solidFill>
              </a:rPr>
              <a:t> yang </a:t>
            </a:r>
            <a:r>
              <a:rPr lang="en-US" sz="1400" dirty="0" err="1">
                <a:solidFill>
                  <a:schemeClr val="tx1"/>
                </a:solidFill>
              </a:rPr>
              <a:t>dikehendaki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62793" y="4800600"/>
            <a:ext cx="8776608" cy="1524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9768840" y="5013960"/>
            <a:ext cx="365760" cy="3200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ular Callout 10"/>
          <p:cNvSpPr/>
          <p:nvPr/>
        </p:nvSpPr>
        <p:spPr>
          <a:xfrm>
            <a:off x="6738320" y="2311316"/>
            <a:ext cx="2252402" cy="1003384"/>
          </a:xfrm>
          <a:prstGeom prst="wedgeRectCallout">
            <a:avLst>
              <a:gd name="adj1" fmla="val 77216"/>
              <a:gd name="adj2" fmla="val 25018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§"/>
              <a:tabLst>
                <a:tab pos="95250" algn="l"/>
              </a:tabLst>
            </a:pPr>
            <a:r>
              <a:rPr lang="en-US" sz="1400" dirty="0" err="1">
                <a:solidFill>
                  <a:schemeClr val="tx1"/>
                </a:solidFill>
              </a:rPr>
              <a:t>Peminta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memilih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Tambah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ke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Pelawaan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Tawaran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Harga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44B81-B866-4602-900E-C279E5039DEB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8954328" y="5334000"/>
            <a:ext cx="1180272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524000" y="0"/>
            <a:ext cx="9144000" cy="381000"/>
          </a:xfrm>
          <a:prstGeom prst="rect">
            <a:avLst/>
          </a:prstGeom>
          <a:solidFill>
            <a:srgbClr val="34C8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PEMINTA - PELAWAAN TAWARAN HARGA (2/9) </a:t>
            </a:r>
          </a:p>
        </p:txBody>
      </p:sp>
    </p:spTree>
    <p:extLst>
      <p:ext uri="{BB962C8B-B14F-4D97-AF65-F5344CB8AC3E}">
        <p14:creationId xmlns:p14="http://schemas.microsoft.com/office/powerpoint/2010/main" val="361488489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" t="8889" r="3333"/>
          <a:stretch/>
        </p:blipFill>
        <p:spPr bwMode="auto">
          <a:xfrm>
            <a:off x="1676401" y="457200"/>
            <a:ext cx="8820615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581401" y="2537598"/>
            <a:ext cx="6199415" cy="317740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ular Callout 6"/>
          <p:cNvSpPr/>
          <p:nvPr/>
        </p:nvSpPr>
        <p:spPr>
          <a:xfrm>
            <a:off x="6681108" y="1022351"/>
            <a:ext cx="2447293" cy="917537"/>
          </a:xfrm>
          <a:prstGeom prst="wedgeRectCallout">
            <a:avLst>
              <a:gd name="adj1" fmla="val -28141"/>
              <a:gd name="adj2" fmla="val 110328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§"/>
              <a:tabLst>
                <a:tab pos="95250" algn="l"/>
              </a:tabLst>
            </a:pPr>
            <a:r>
              <a:rPr lang="en-US" sz="1400" dirty="0" err="1">
                <a:solidFill>
                  <a:schemeClr val="tx1"/>
                </a:solidFill>
              </a:rPr>
              <a:t>Maklumat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pelawaan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tawaran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harga</a:t>
            </a:r>
            <a:r>
              <a:rPr lang="en-US" sz="1400" dirty="0">
                <a:solidFill>
                  <a:schemeClr val="tx1"/>
                </a:solidFill>
              </a:rPr>
              <a:t> yang </a:t>
            </a:r>
            <a:r>
              <a:rPr lang="en-US" sz="1400" dirty="0" err="1">
                <a:solidFill>
                  <a:schemeClr val="tx1"/>
                </a:solidFill>
              </a:rPr>
              <a:t>perlu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dimasukkan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oleh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peminta</a:t>
            </a:r>
            <a:r>
              <a:rPr lang="en-US" sz="1400" dirty="0">
                <a:solidFill>
                  <a:schemeClr val="tx1"/>
                </a:solidFill>
              </a:rPr>
              <a:t>.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44B81-B866-4602-900E-C279E5039DEB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524000" y="0"/>
            <a:ext cx="9144000" cy="381000"/>
          </a:xfrm>
          <a:prstGeom prst="rect">
            <a:avLst/>
          </a:prstGeom>
          <a:solidFill>
            <a:srgbClr val="34C8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PEMINTA - PELAWAAN TAWARAN HARGA (3/9) </a:t>
            </a:r>
          </a:p>
        </p:txBody>
      </p:sp>
    </p:spTree>
    <p:extLst>
      <p:ext uri="{BB962C8B-B14F-4D97-AF65-F5344CB8AC3E}">
        <p14:creationId xmlns:p14="http://schemas.microsoft.com/office/powerpoint/2010/main" val="48994520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56"/>
          <a:stretch/>
        </p:blipFill>
        <p:spPr bwMode="auto">
          <a:xfrm>
            <a:off x="1562100" y="533400"/>
            <a:ext cx="9105900" cy="6305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ular Callout 13"/>
          <p:cNvSpPr/>
          <p:nvPr/>
        </p:nvSpPr>
        <p:spPr>
          <a:xfrm>
            <a:off x="6781800" y="1066802"/>
            <a:ext cx="3657600" cy="2819399"/>
          </a:xfrm>
          <a:prstGeom prst="wedgeRectCallout">
            <a:avLst>
              <a:gd name="adj1" fmla="val 33368"/>
              <a:gd name="adj2" fmla="val -14547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1400" dirty="0" err="1">
                <a:solidFill>
                  <a:schemeClr val="tx1"/>
                </a:solidFill>
              </a:rPr>
              <a:t>Pada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Maklulmat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umum</a:t>
            </a:r>
            <a:r>
              <a:rPr lang="en-US" sz="1400" dirty="0">
                <a:solidFill>
                  <a:schemeClr val="tx1"/>
                </a:solidFill>
              </a:rPr>
              <a:t>, </a:t>
            </a:r>
            <a:r>
              <a:rPr lang="en-US" sz="1400" dirty="0" err="1">
                <a:solidFill>
                  <a:schemeClr val="tx1"/>
                </a:solidFill>
              </a:rPr>
              <a:t>Peminta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mengunci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masuk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maklumat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berikut</a:t>
            </a:r>
            <a:r>
              <a:rPr lang="en-US" sz="1400" dirty="0">
                <a:solidFill>
                  <a:schemeClr val="tx1"/>
                </a:solidFill>
              </a:rPr>
              <a:t> :-</a:t>
            </a:r>
          </a:p>
          <a:p>
            <a:pPr algn="just"/>
            <a:endParaRPr lang="en-US" sz="1400" dirty="0">
              <a:solidFill>
                <a:schemeClr val="tx1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1400" dirty="0" err="1">
                <a:solidFill>
                  <a:schemeClr val="tx1"/>
                </a:solidFill>
              </a:rPr>
              <a:t>Mengenal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pasti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Kategori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Jenis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Perolehan</a:t>
            </a:r>
            <a:r>
              <a:rPr lang="en-US" sz="1400" dirty="0">
                <a:solidFill>
                  <a:schemeClr val="tx1"/>
                </a:solidFill>
              </a:rPr>
              <a:t> yang </a:t>
            </a:r>
            <a:r>
              <a:rPr lang="en-US" sz="1400" dirty="0" err="1">
                <a:solidFill>
                  <a:schemeClr val="tx1"/>
                </a:solidFill>
              </a:rPr>
              <a:t>akan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dilaksana</a:t>
            </a:r>
            <a:r>
              <a:rPr lang="en-US" sz="1400" dirty="0">
                <a:solidFill>
                  <a:schemeClr val="tx1"/>
                </a:solidFill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1400" dirty="0" err="1">
                <a:solidFill>
                  <a:schemeClr val="tx1"/>
                </a:solidFill>
              </a:rPr>
              <a:t>Menetapkan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Jenis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Perolehan</a:t>
            </a:r>
            <a:r>
              <a:rPr lang="en-US" sz="1400" dirty="0">
                <a:solidFill>
                  <a:schemeClr val="tx1"/>
                </a:solidFill>
              </a:rPr>
              <a:t> yang </a:t>
            </a:r>
            <a:r>
              <a:rPr lang="en-US" sz="1400" dirty="0" err="1">
                <a:solidFill>
                  <a:schemeClr val="tx1"/>
                </a:solidFill>
              </a:rPr>
              <a:t>akan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digunakan</a:t>
            </a:r>
            <a:r>
              <a:rPr lang="en-US" sz="1400" dirty="0">
                <a:solidFill>
                  <a:schemeClr val="tx1"/>
                </a:solidFill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1400" dirty="0" err="1">
                <a:solidFill>
                  <a:schemeClr val="tx1"/>
                </a:solidFill>
              </a:rPr>
              <a:t>Menetapkan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Tarikh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Mula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dan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Tarikh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Tamat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bagi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tempoh</a:t>
            </a:r>
            <a:r>
              <a:rPr lang="en-US" sz="1400" dirty="0">
                <a:solidFill>
                  <a:schemeClr val="tx1"/>
                </a:solidFill>
              </a:rPr>
              <a:t> masa </a:t>
            </a:r>
            <a:r>
              <a:rPr lang="en-US" sz="1400" dirty="0" err="1">
                <a:solidFill>
                  <a:schemeClr val="tx1"/>
                </a:solidFill>
              </a:rPr>
              <a:t>pelawaan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tawaran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harga</a:t>
            </a:r>
            <a:r>
              <a:rPr lang="en-US" sz="1400" dirty="0">
                <a:solidFill>
                  <a:schemeClr val="tx1"/>
                </a:solidFill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1400" dirty="0" err="1">
                <a:solidFill>
                  <a:schemeClr val="tx1"/>
                </a:solidFill>
              </a:rPr>
              <a:t>Memilih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Jenis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Pelawaan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Tawaran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Harga</a:t>
            </a:r>
            <a:r>
              <a:rPr lang="en-US" sz="1400" dirty="0">
                <a:solidFill>
                  <a:schemeClr val="tx1"/>
                </a:solidFill>
              </a:rPr>
              <a:t> yang </a:t>
            </a:r>
            <a:r>
              <a:rPr lang="en-US" sz="1400" dirty="0" err="1">
                <a:solidFill>
                  <a:schemeClr val="tx1"/>
                </a:solidFill>
              </a:rPr>
              <a:t>akan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dilaksanakan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oleh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pembekal</a:t>
            </a:r>
            <a:r>
              <a:rPr lang="en-US" sz="1400" dirty="0">
                <a:solidFill>
                  <a:schemeClr val="tx1"/>
                </a:solidFill>
              </a:rPr>
              <a:t>.</a:t>
            </a:r>
          </a:p>
          <a:p>
            <a:pPr marL="342900" indent="-342900" algn="just">
              <a:buAutoNum type="arabicPeriod"/>
            </a:pP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021430" y="3962401"/>
            <a:ext cx="2607971" cy="304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4033234" y="4876800"/>
            <a:ext cx="5872766" cy="533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3810000" y="5410200"/>
            <a:ext cx="3159617" cy="304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4021430" y="4267202"/>
            <a:ext cx="3369971" cy="30479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44B81-B866-4602-900E-C279E5039DEB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524000" y="0"/>
            <a:ext cx="9144000" cy="381000"/>
          </a:xfrm>
          <a:prstGeom prst="rect">
            <a:avLst/>
          </a:prstGeom>
          <a:solidFill>
            <a:srgbClr val="34C8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PEMINTA - PELAWAAN TAWARAN HARGA (4/9) </a:t>
            </a:r>
          </a:p>
        </p:txBody>
      </p:sp>
    </p:spTree>
    <p:extLst>
      <p:ext uri="{BB962C8B-B14F-4D97-AF65-F5344CB8AC3E}">
        <p14:creationId xmlns:p14="http://schemas.microsoft.com/office/powerpoint/2010/main" val="30477227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48"/>
          <a:stretch/>
        </p:blipFill>
        <p:spPr bwMode="auto">
          <a:xfrm>
            <a:off x="1524000" y="-76200"/>
            <a:ext cx="91440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494469" y="2362200"/>
            <a:ext cx="7021133" cy="163830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494469" y="4000500"/>
            <a:ext cx="7021133" cy="20193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44B81-B866-4602-900E-C279E5039DEB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11" name="Rectangular Callout 10"/>
          <p:cNvSpPr/>
          <p:nvPr/>
        </p:nvSpPr>
        <p:spPr>
          <a:xfrm>
            <a:off x="8610600" y="609600"/>
            <a:ext cx="1878180" cy="944450"/>
          </a:xfrm>
          <a:prstGeom prst="wedgeRectCallout">
            <a:avLst>
              <a:gd name="adj1" fmla="val 25032"/>
              <a:gd name="adj2" fmla="val 195689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 dirty="0" err="1">
                <a:solidFill>
                  <a:schemeClr val="tx1"/>
                </a:solidFill>
              </a:rPr>
              <a:t>Setiap</a:t>
            </a:r>
            <a:r>
              <a:rPr lang="en-US" sz="1400" dirty="0">
                <a:solidFill>
                  <a:schemeClr val="tx1"/>
                </a:solidFill>
              </a:rPr>
              <a:t> item </a:t>
            </a:r>
            <a:r>
              <a:rPr lang="en-US" sz="1400" dirty="0" err="1">
                <a:solidFill>
                  <a:schemeClr val="tx1"/>
                </a:solidFill>
              </a:rPr>
              <a:t>hendaklah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mempunyai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sekurang-kurangnya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satu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spesifikasi</a:t>
            </a:r>
            <a:r>
              <a:rPr lang="en-US" sz="14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8" name="Rectangular Callout 17"/>
          <p:cNvSpPr/>
          <p:nvPr/>
        </p:nvSpPr>
        <p:spPr>
          <a:xfrm>
            <a:off x="5020050" y="609600"/>
            <a:ext cx="2438400" cy="1219200"/>
          </a:xfrm>
          <a:prstGeom prst="wedgeRectCallout">
            <a:avLst>
              <a:gd name="adj1" fmla="val 22744"/>
              <a:gd name="adj2" fmla="val 90126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1400" dirty="0">
                <a:solidFill>
                  <a:schemeClr val="tx1"/>
                </a:solidFill>
              </a:rPr>
              <a:t>Item yang </a:t>
            </a:r>
            <a:r>
              <a:rPr lang="en-US" sz="1400" dirty="0" err="1">
                <a:solidFill>
                  <a:schemeClr val="tx1"/>
                </a:solidFill>
              </a:rPr>
              <a:t>tidak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dipilih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dari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katalog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maklumat</a:t>
            </a:r>
            <a:r>
              <a:rPr lang="en-US" sz="1400" dirty="0">
                <a:solidFill>
                  <a:schemeClr val="tx1"/>
                </a:solidFill>
              </a:rPr>
              <a:t> item </a:t>
            </a:r>
            <a:r>
              <a:rPr lang="en-US" sz="1400" dirty="0" err="1">
                <a:solidFill>
                  <a:schemeClr val="tx1"/>
                </a:solidFill>
              </a:rPr>
              <a:t>perlu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dikunci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masuk</a:t>
            </a:r>
            <a:r>
              <a:rPr lang="en-US" sz="1400" dirty="0">
                <a:solidFill>
                  <a:schemeClr val="tx1"/>
                </a:solidFill>
              </a:rPr>
              <a:t> di templet </a:t>
            </a:r>
            <a:r>
              <a:rPr lang="en-US" sz="1400" dirty="0" err="1">
                <a:solidFill>
                  <a:schemeClr val="tx1"/>
                </a:solidFill>
              </a:rPr>
              <a:t>produk</a:t>
            </a:r>
            <a:r>
              <a:rPr lang="en-US" sz="1400" dirty="0">
                <a:solidFill>
                  <a:schemeClr val="tx1"/>
                </a:solidFill>
              </a:rPr>
              <a:t> / </a:t>
            </a:r>
            <a:r>
              <a:rPr lang="en-US" sz="1400" dirty="0" err="1">
                <a:solidFill>
                  <a:schemeClr val="tx1"/>
                </a:solidFill>
              </a:rPr>
              <a:t>perkhidmatan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52800" y="6253965"/>
            <a:ext cx="1332964" cy="3745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ular Callout 8"/>
          <p:cNvSpPr/>
          <p:nvPr/>
        </p:nvSpPr>
        <p:spPr>
          <a:xfrm>
            <a:off x="5943600" y="6240196"/>
            <a:ext cx="2066550" cy="313005"/>
          </a:xfrm>
          <a:prstGeom prst="wedgeRectCallout">
            <a:avLst>
              <a:gd name="adj1" fmla="val -105788"/>
              <a:gd name="adj2" fmla="val 24566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1400" dirty="0" err="1">
                <a:solidFill>
                  <a:schemeClr val="tx1"/>
                </a:solidFill>
              </a:rPr>
              <a:t>Kod</a:t>
            </a:r>
            <a:r>
              <a:rPr lang="en-US" sz="1400" dirty="0">
                <a:solidFill>
                  <a:schemeClr val="tx1"/>
                </a:solidFill>
              </a:rPr>
              <a:t> item </a:t>
            </a:r>
            <a:r>
              <a:rPr lang="en-US" sz="1400" dirty="0" err="1">
                <a:solidFill>
                  <a:schemeClr val="tx1"/>
                </a:solidFill>
              </a:rPr>
              <a:t>telah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ditetapkan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0" y="0"/>
            <a:ext cx="9144000" cy="381000"/>
          </a:xfrm>
          <a:prstGeom prst="rect">
            <a:avLst/>
          </a:prstGeom>
          <a:solidFill>
            <a:srgbClr val="34C8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PEMINTA - PELAWAAN TAWARAN HARGA (5/9) </a:t>
            </a:r>
          </a:p>
        </p:txBody>
      </p:sp>
      <p:sp>
        <p:nvSpPr>
          <p:cNvPr id="12" name="Rectangular Callout 11"/>
          <p:cNvSpPr/>
          <p:nvPr/>
        </p:nvSpPr>
        <p:spPr>
          <a:xfrm>
            <a:off x="1504682" y="2358788"/>
            <a:ext cx="2514600" cy="1770845"/>
          </a:xfrm>
          <a:prstGeom prst="wedgeRectCallout">
            <a:avLst>
              <a:gd name="adj1" fmla="val 28714"/>
              <a:gd name="adj2" fmla="val 73115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 dirty="0" err="1">
                <a:solidFill>
                  <a:schemeClr val="tx1"/>
                </a:solidFill>
              </a:rPr>
              <a:t>Jika</a:t>
            </a:r>
            <a:r>
              <a:rPr lang="en-US" sz="1400" dirty="0">
                <a:solidFill>
                  <a:schemeClr val="tx1"/>
                </a:solidFill>
              </a:rPr>
              <a:t> item yang </a:t>
            </a:r>
            <a:r>
              <a:rPr lang="en-US" sz="1400" dirty="0" err="1">
                <a:solidFill>
                  <a:schemeClr val="tx1"/>
                </a:solidFill>
              </a:rPr>
              <a:t>dipilih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dari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katalog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dibawa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ke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pelawaan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tawaran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harga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maklumat</a:t>
            </a:r>
            <a:r>
              <a:rPr lang="en-US" sz="1400" dirty="0">
                <a:solidFill>
                  <a:schemeClr val="tx1"/>
                </a:solidFill>
              </a:rPr>
              <a:t> item </a:t>
            </a:r>
            <a:r>
              <a:rPr lang="en-US" sz="1400" dirty="0" err="1">
                <a:solidFill>
                  <a:schemeClr val="tx1"/>
                </a:solidFill>
              </a:rPr>
              <a:t>bekenaan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akan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dipaparkan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secara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automatik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sama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ada</a:t>
            </a:r>
            <a:r>
              <a:rPr lang="en-US" sz="1400" dirty="0">
                <a:solidFill>
                  <a:schemeClr val="tx1"/>
                </a:solidFill>
              </a:rPr>
              <a:t> di template </a:t>
            </a:r>
            <a:r>
              <a:rPr lang="en-US" sz="1400" dirty="0" err="1">
                <a:solidFill>
                  <a:schemeClr val="tx1"/>
                </a:solidFill>
              </a:rPr>
              <a:t>Senarai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Produk</a:t>
            </a:r>
            <a:r>
              <a:rPr lang="en-US" sz="1400" dirty="0">
                <a:solidFill>
                  <a:schemeClr val="tx1"/>
                </a:solidFill>
              </a:rPr>
              <a:t> / </a:t>
            </a:r>
            <a:r>
              <a:rPr lang="en-US" sz="1400" dirty="0" err="1">
                <a:solidFill>
                  <a:schemeClr val="tx1"/>
                </a:solidFill>
              </a:rPr>
              <a:t>Perkhidmatan</a:t>
            </a:r>
            <a:r>
              <a:rPr lang="en-US" sz="1400" dirty="0">
                <a:solidFill>
                  <a:schemeClr val="tx1"/>
                </a:solidFill>
              </a:rPr>
              <a:t> mana yang </a:t>
            </a:r>
            <a:r>
              <a:rPr lang="en-US" sz="1400" dirty="0" err="1">
                <a:solidFill>
                  <a:schemeClr val="tx1"/>
                </a:solidFill>
              </a:rPr>
              <a:t>berkenaan</a:t>
            </a:r>
            <a:r>
              <a:rPr lang="en-US" sz="1400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8585269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78" r="3333"/>
          <a:stretch/>
        </p:blipFill>
        <p:spPr bwMode="auto">
          <a:xfrm>
            <a:off x="1752600" y="533400"/>
            <a:ext cx="883920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505200" y="5246914"/>
            <a:ext cx="6934200" cy="107768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44B81-B866-4602-900E-C279E5039DEB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505200" y="1981200"/>
            <a:ext cx="6934200" cy="2286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ular Callout 15"/>
          <p:cNvSpPr/>
          <p:nvPr/>
        </p:nvSpPr>
        <p:spPr>
          <a:xfrm>
            <a:off x="1619250" y="1360714"/>
            <a:ext cx="2362200" cy="4887686"/>
          </a:xfrm>
          <a:prstGeom prst="wedgeRectCallout">
            <a:avLst>
              <a:gd name="adj1" fmla="val 26338"/>
              <a:gd name="adj2" fmla="val 50156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1400" dirty="0" err="1">
                <a:solidFill>
                  <a:schemeClr val="tx1"/>
                </a:solidFill>
              </a:rPr>
              <a:t>Pada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Senarai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Item,Peminta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perlu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mengunci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masuk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maklumat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berikut</a:t>
            </a:r>
            <a:r>
              <a:rPr lang="en-US" sz="1400" dirty="0">
                <a:solidFill>
                  <a:schemeClr val="tx1"/>
                </a:solidFill>
              </a:rPr>
              <a:t>:-</a:t>
            </a:r>
          </a:p>
          <a:p>
            <a:pPr algn="just"/>
            <a:endParaRPr lang="en-US" sz="1400" b="1" dirty="0">
              <a:solidFill>
                <a:schemeClr val="tx1"/>
              </a:solidFill>
            </a:endParaRPr>
          </a:p>
          <a:p>
            <a:pPr algn="just"/>
            <a:r>
              <a:rPr lang="en-US" sz="1400" b="1" dirty="0">
                <a:solidFill>
                  <a:schemeClr val="tx1"/>
                </a:solidFill>
              </a:rPr>
              <a:t>Unit </a:t>
            </a:r>
            <a:r>
              <a:rPr lang="en-US" sz="1400" b="1" dirty="0" err="1">
                <a:solidFill>
                  <a:schemeClr val="tx1"/>
                </a:solidFill>
              </a:rPr>
              <a:t>Ukuran</a:t>
            </a:r>
            <a:r>
              <a:rPr lang="en-US" sz="1400" b="1" dirty="0">
                <a:solidFill>
                  <a:schemeClr val="tx1"/>
                </a:solidFill>
              </a:rPr>
              <a:t> </a:t>
            </a:r>
            <a:r>
              <a:rPr lang="en-US" sz="1400" dirty="0">
                <a:solidFill>
                  <a:schemeClr val="tx1"/>
                </a:solidFill>
              </a:rPr>
              <a:t>: </a:t>
            </a:r>
            <a:r>
              <a:rPr lang="en-US" sz="1400" dirty="0" err="1">
                <a:solidFill>
                  <a:schemeClr val="tx1"/>
                </a:solidFill>
              </a:rPr>
              <a:t>asas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ukuran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bagi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menentukan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harga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seunit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untuk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ditawarkan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oleh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pembekal</a:t>
            </a:r>
            <a:endParaRPr lang="en-US" sz="1400" dirty="0">
              <a:solidFill>
                <a:schemeClr val="tx1"/>
              </a:solidFill>
            </a:endParaRPr>
          </a:p>
          <a:p>
            <a:pPr algn="just"/>
            <a:endParaRPr lang="en-US" sz="1400" b="1" dirty="0">
              <a:solidFill>
                <a:schemeClr val="tx1"/>
              </a:solidFill>
            </a:endParaRPr>
          </a:p>
          <a:p>
            <a:pPr algn="just"/>
            <a:r>
              <a:rPr lang="en-US" sz="1400" b="1" dirty="0" err="1">
                <a:solidFill>
                  <a:schemeClr val="tx1"/>
                </a:solidFill>
              </a:rPr>
              <a:t>Jenis</a:t>
            </a:r>
            <a:r>
              <a:rPr lang="en-US" sz="1400" b="1" dirty="0">
                <a:solidFill>
                  <a:schemeClr val="tx1"/>
                </a:solidFill>
              </a:rPr>
              <a:t> </a:t>
            </a:r>
            <a:r>
              <a:rPr lang="en-US" sz="1400" b="1" dirty="0" err="1">
                <a:solidFill>
                  <a:schemeClr val="tx1"/>
                </a:solidFill>
              </a:rPr>
              <a:t>Harga</a:t>
            </a:r>
            <a:r>
              <a:rPr lang="en-US" sz="1400" b="1" dirty="0">
                <a:solidFill>
                  <a:schemeClr val="tx1"/>
                </a:solidFill>
              </a:rPr>
              <a:t> </a:t>
            </a:r>
            <a:r>
              <a:rPr lang="en-US" sz="1400" dirty="0">
                <a:solidFill>
                  <a:schemeClr val="tx1"/>
                </a:solidFill>
              </a:rPr>
              <a:t>: </a:t>
            </a:r>
          </a:p>
          <a:p>
            <a:pPr algn="just"/>
            <a:r>
              <a:rPr lang="en-US" sz="1400" dirty="0" err="1">
                <a:solidFill>
                  <a:schemeClr val="tx1"/>
                </a:solidFill>
              </a:rPr>
              <a:t>Biasa</a:t>
            </a:r>
            <a:r>
              <a:rPr lang="en-US" sz="1400" dirty="0">
                <a:solidFill>
                  <a:schemeClr val="tx1"/>
                </a:solidFill>
              </a:rPr>
              <a:t> Standard – </a:t>
            </a:r>
            <a:r>
              <a:rPr lang="en-US" sz="1400" dirty="0" err="1">
                <a:solidFill>
                  <a:schemeClr val="tx1"/>
                </a:solidFill>
              </a:rPr>
              <a:t>satu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kadar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harga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sahaja</a:t>
            </a:r>
            <a:endParaRPr lang="en-US" sz="1400" dirty="0">
              <a:solidFill>
                <a:schemeClr val="tx1"/>
              </a:solidFill>
            </a:endParaRPr>
          </a:p>
          <a:p>
            <a:pPr algn="just"/>
            <a:endParaRPr lang="en-US" sz="1400" dirty="0">
              <a:solidFill>
                <a:schemeClr val="tx1"/>
              </a:solidFill>
            </a:endParaRPr>
          </a:p>
          <a:p>
            <a:pPr algn="just"/>
            <a:r>
              <a:rPr lang="en-US" sz="1400" dirty="0" err="1">
                <a:solidFill>
                  <a:schemeClr val="tx1"/>
                </a:solidFill>
              </a:rPr>
              <a:t>Berperingkat</a:t>
            </a:r>
            <a:r>
              <a:rPr lang="en-US" sz="1400" dirty="0">
                <a:solidFill>
                  <a:schemeClr val="tx1"/>
                </a:solidFill>
              </a:rPr>
              <a:t> Standard – </a:t>
            </a:r>
            <a:r>
              <a:rPr lang="en-US" sz="1400" dirty="0" err="1">
                <a:solidFill>
                  <a:schemeClr val="tx1"/>
                </a:solidFill>
              </a:rPr>
              <a:t>berberapa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kadar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harga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mengikut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lingkungan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kuantiti</a:t>
            </a:r>
            <a:r>
              <a:rPr lang="en-US" sz="1400" dirty="0">
                <a:solidFill>
                  <a:schemeClr val="tx1"/>
                </a:solidFill>
              </a:rPr>
              <a:t>.</a:t>
            </a:r>
          </a:p>
          <a:p>
            <a:pPr algn="just"/>
            <a:endParaRPr lang="en-US" sz="1400" b="1" dirty="0">
              <a:solidFill>
                <a:schemeClr val="tx1"/>
              </a:solidFill>
            </a:endParaRPr>
          </a:p>
          <a:p>
            <a:r>
              <a:rPr lang="en-US" sz="1400" b="1" dirty="0" err="1">
                <a:solidFill>
                  <a:schemeClr val="tx1"/>
                </a:solidFill>
              </a:rPr>
              <a:t>Jenis</a:t>
            </a:r>
            <a:r>
              <a:rPr lang="en-US" sz="1400" b="1" dirty="0">
                <a:solidFill>
                  <a:schemeClr val="tx1"/>
                </a:solidFill>
              </a:rPr>
              <a:t> </a:t>
            </a:r>
            <a:r>
              <a:rPr lang="en-US" sz="1400" b="1" dirty="0" err="1">
                <a:solidFill>
                  <a:schemeClr val="tx1"/>
                </a:solidFill>
              </a:rPr>
              <a:t>pemenuhan</a:t>
            </a:r>
            <a:r>
              <a:rPr lang="en-US" sz="1400" dirty="0">
                <a:solidFill>
                  <a:schemeClr val="tx1"/>
                </a:solidFill>
              </a:rPr>
              <a:t>: </a:t>
            </a:r>
            <a:r>
              <a:rPr lang="en-US" sz="1400" dirty="0" err="1">
                <a:solidFill>
                  <a:schemeClr val="tx1"/>
                </a:solidFill>
              </a:rPr>
              <a:t>menetapkan</a:t>
            </a:r>
            <a:r>
              <a:rPr lang="en-US" sz="1400" dirty="0">
                <a:solidFill>
                  <a:schemeClr val="tx1"/>
                </a:solidFill>
              </a:rPr>
              <a:t> one-off </a:t>
            </a:r>
            <a:r>
              <a:rPr lang="en-US" sz="1400" dirty="0" err="1">
                <a:solidFill>
                  <a:schemeClr val="tx1"/>
                </a:solidFill>
              </a:rPr>
              <a:t>atau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bermasa</a:t>
            </a:r>
            <a:r>
              <a:rPr lang="en-US" sz="1400" dirty="0">
                <a:solidFill>
                  <a:schemeClr val="tx1"/>
                </a:solidFill>
              </a:rPr>
              <a:t> (template </a:t>
            </a:r>
            <a:r>
              <a:rPr lang="en-US" sz="1400" dirty="0" err="1">
                <a:solidFill>
                  <a:schemeClr val="tx1"/>
                </a:solidFill>
              </a:rPr>
              <a:t>perkhidmatan</a:t>
            </a:r>
            <a:r>
              <a:rPr lang="en-US" sz="1400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4" name="Rectangle 3"/>
          <p:cNvSpPr/>
          <p:nvPr/>
        </p:nvSpPr>
        <p:spPr>
          <a:xfrm>
            <a:off x="7010400" y="3238500"/>
            <a:ext cx="762000" cy="381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1" name="Rectangle 10"/>
          <p:cNvSpPr/>
          <p:nvPr/>
        </p:nvSpPr>
        <p:spPr>
          <a:xfrm>
            <a:off x="7239000" y="5519058"/>
            <a:ext cx="762000" cy="72934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2" name="Rectangle 11"/>
          <p:cNvSpPr/>
          <p:nvPr/>
        </p:nvSpPr>
        <p:spPr>
          <a:xfrm>
            <a:off x="7848600" y="3200400"/>
            <a:ext cx="1066800" cy="8382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3" name="Rectangle 12"/>
          <p:cNvSpPr/>
          <p:nvPr/>
        </p:nvSpPr>
        <p:spPr>
          <a:xfrm>
            <a:off x="6477000" y="5715000"/>
            <a:ext cx="762000" cy="381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4" name="Rectangle 13"/>
          <p:cNvSpPr/>
          <p:nvPr/>
        </p:nvSpPr>
        <p:spPr>
          <a:xfrm>
            <a:off x="1524000" y="0"/>
            <a:ext cx="9144000" cy="381000"/>
          </a:xfrm>
          <a:prstGeom prst="rect">
            <a:avLst/>
          </a:prstGeom>
          <a:solidFill>
            <a:srgbClr val="34C8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PEMINTA - PELAWAAN TAWARAN HARGA (6/9) </a:t>
            </a:r>
          </a:p>
        </p:txBody>
      </p:sp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2869368" y="5936730"/>
            <a:ext cx="254832" cy="23984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67642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78"/>
          <a:stretch/>
        </p:blipFill>
        <p:spPr bwMode="auto">
          <a:xfrm>
            <a:off x="1524000" y="609600"/>
            <a:ext cx="914400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ular Callout 9"/>
          <p:cNvSpPr/>
          <p:nvPr/>
        </p:nvSpPr>
        <p:spPr>
          <a:xfrm>
            <a:off x="2486026" y="914400"/>
            <a:ext cx="4267199" cy="609600"/>
          </a:xfrm>
          <a:prstGeom prst="wedgeRectCallout">
            <a:avLst>
              <a:gd name="adj1" fmla="val -36840"/>
              <a:gd name="adj2" fmla="val 474439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en-US" sz="1400" dirty="0">
              <a:solidFill>
                <a:schemeClr val="tx1"/>
              </a:solidFill>
            </a:endParaRPr>
          </a:p>
          <a:p>
            <a:pPr algn="just"/>
            <a:r>
              <a:rPr lang="en-US" sz="1400" dirty="0" err="1">
                <a:solidFill>
                  <a:schemeClr val="tx1"/>
                </a:solidFill>
              </a:rPr>
              <a:t>Kriteria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pembekal</a:t>
            </a:r>
            <a:r>
              <a:rPr lang="en-US" sz="1400" dirty="0">
                <a:solidFill>
                  <a:schemeClr val="tx1"/>
                </a:solidFill>
              </a:rPr>
              <a:t> yang </a:t>
            </a:r>
            <a:r>
              <a:rPr lang="en-US" sz="1400" dirty="0" err="1">
                <a:solidFill>
                  <a:schemeClr val="tx1"/>
                </a:solidFill>
              </a:rPr>
              <a:t>hendak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dipilih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bagi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penyerahan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pelawaan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tawaran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harga</a:t>
            </a:r>
            <a:r>
              <a:rPr lang="en-US" sz="1400" dirty="0">
                <a:solidFill>
                  <a:schemeClr val="tx1"/>
                </a:solidFill>
              </a:rPr>
              <a:t>.</a:t>
            </a:r>
          </a:p>
          <a:p>
            <a:pPr algn="just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4" name="Rectangular Callout 13"/>
          <p:cNvSpPr/>
          <p:nvPr/>
        </p:nvSpPr>
        <p:spPr>
          <a:xfrm>
            <a:off x="6172201" y="1752600"/>
            <a:ext cx="4267199" cy="1219200"/>
          </a:xfrm>
          <a:prstGeom prst="wedgeRectCallout">
            <a:avLst>
              <a:gd name="adj1" fmla="val -50590"/>
              <a:gd name="adj2" fmla="val 93024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1400" dirty="0" err="1">
                <a:latin typeface="Calibri" panose="020F0502020204030204" pitchFamily="34" charset="0"/>
                <a:cs typeface="helvetica" panose="020B0604020202020204" pitchFamily="34" charset="0"/>
              </a:rPr>
              <a:t>Penetapan</a:t>
            </a:r>
            <a:r>
              <a:rPr lang="en-US" sz="1400" dirty="0">
                <a:latin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helvetica" panose="020B0604020202020204" pitchFamily="34" charset="0"/>
              </a:rPr>
              <a:t>kriteria</a:t>
            </a:r>
            <a:r>
              <a:rPr lang="en-US" sz="1400" dirty="0">
                <a:latin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helvetica" panose="020B0604020202020204" pitchFamily="34" charset="0"/>
              </a:rPr>
              <a:t>pembekal</a:t>
            </a:r>
            <a:r>
              <a:rPr lang="en-US" sz="1400" dirty="0">
                <a:latin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helvetica" panose="020B0604020202020204" pitchFamily="34" charset="0"/>
              </a:rPr>
              <a:t>adalah</a:t>
            </a:r>
            <a:r>
              <a:rPr lang="en-US" sz="1400" dirty="0">
                <a:latin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helvetica" panose="020B0604020202020204" pitchFamily="34" charset="0"/>
              </a:rPr>
              <a:t>bertujuan</a:t>
            </a:r>
            <a:r>
              <a:rPr lang="en-US" sz="1400" dirty="0">
                <a:latin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helvetica" panose="020B0604020202020204" pitchFamily="34" charset="0"/>
              </a:rPr>
              <a:t>untuk</a:t>
            </a:r>
            <a:r>
              <a:rPr lang="en-US" sz="1400" dirty="0">
                <a:latin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helvetica" panose="020B0604020202020204" pitchFamily="34" charset="0"/>
              </a:rPr>
              <a:t>menyenarai</a:t>
            </a:r>
            <a:r>
              <a:rPr lang="en-US" sz="1400" dirty="0">
                <a:latin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helvetica" panose="020B0604020202020204" pitchFamily="34" charset="0"/>
              </a:rPr>
              <a:t>pendek</a:t>
            </a:r>
            <a:r>
              <a:rPr lang="en-US" sz="1400" dirty="0">
                <a:latin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helvetica" panose="020B0604020202020204" pitchFamily="34" charset="0"/>
              </a:rPr>
              <a:t>pembekal</a:t>
            </a:r>
            <a:r>
              <a:rPr lang="en-US" sz="1400" dirty="0">
                <a:latin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helvetica" panose="020B0604020202020204" pitchFamily="34" charset="0"/>
              </a:rPr>
              <a:t>dan</a:t>
            </a:r>
            <a:r>
              <a:rPr lang="en-US" sz="1400" dirty="0">
                <a:latin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helvetica" panose="020B0604020202020204" pitchFamily="34" charset="0"/>
              </a:rPr>
              <a:t>seterusnya</a:t>
            </a:r>
            <a:r>
              <a:rPr lang="en-US" sz="1400" dirty="0">
                <a:latin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helvetica" panose="020B0604020202020204" pitchFamily="34" charset="0"/>
              </a:rPr>
              <a:t>memilih</a:t>
            </a:r>
            <a:r>
              <a:rPr lang="en-US" sz="1400" dirty="0">
                <a:latin typeface="Calibri" panose="020F0502020204030204" pitchFamily="34" charset="0"/>
                <a:cs typeface="helvetica" panose="020B0604020202020204" pitchFamily="34" charset="0"/>
              </a:rPr>
              <a:t>  </a:t>
            </a:r>
            <a:r>
              <a:rPr lang="en-US" sz="1400" dirty="0" err="1">
                <a:latin typeface="Calibri" panose="020F0502020204030204" pitchFamily="34" charset="0"/>
                <a:cs typeface="helvetica" panose="020B0604020202020204" pitchFamily="34" charset="0"/>
              </a:rPr>
              <a:t>sekurang-kurangnya</a:t>
            </a:r>
            <a:r>
              <a:rPr lang="en-US" sz="1400" dirty="0">
                <a:latin typeface="Calibri" panose="020F0502020204030204" pitchFamily="34" charset="0"/>
                <a:cs typeface="helvetica" panose="020B0604020202020204" pitchFamily="34" charset="0"/>
              </a:rPr>
              <a:t> 3 </a:t>
            </a:r>
            <a:r>
              <a:rPr lang="en-US" sz="1400" dirty="0" err="1">
                <a:latin typeface="Calibri" panose="020F0502020204030204" pitchFamily="34" charset="0"/>
                <a:cs typeface="helvetica" panose="020B0604020202020204" pitchFamily="34" charset="0"/>
              </a:rPr>
              <a:t>pembekal</a:t>
            </a:r>
            <a:r>
              <a:rPr lang="en-US" sz="1400" dirty="0">
                <a:latin typeface="Calibri" panose="020F0502020204030204" pitchFamily="34" charset="0"/>
                <a:cs typeface="helvetica" panose="020B0604020202020204" pitchFamily="34" charset="0"/>
              </a:rPr>
              <a:t>. </a:t>
            </a:r>
            <a:r>
              <a:rPr lang="en-US" sz="1400" dirty="0" err="1">
                <a:latin typeface="Calibri" panose="020F0502020204030204" pitchFamily="34" charset="0"/>
                <a:cs typeface="helvetica" panose="020B0604020202020204" pitchFamily="34" charset="0"/>
              </a:rPr>
              <a:t>Secara</a:t>
            </a:r>
            <a:r>
              <a:rPr lang="en-US" sz="1400" dirty="0">
                <a:latin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helvetica" panose="020B0604020202020204" pitchFamily="34" charset="0"/>
              </a:rPr>
              <a:t>automatik</a:t>
            </a:r>
            <a:r>
              <a:rPr lang="en-US" sz="1400" dirty="0">
                <a:latin typeface="Calibri" panose="020F0502020204030204" pitchFamily="34" charset="0"/>
                <a:cs typeface="helvetica" panose="020B0604020202020204" pitchFamily="34" charset="0"/>
              </a:rPr>
              <a:t>, </a:t>
            </a:r>
            <a:r>
              <a:rPr lang="en-US" sz="1400" dirty="0" err="1">
                <a:latin typeface="Calibri" panose="020F0502020204030204" pitchFamily="34" charset="0"/>
                <a:cs typeface="helvetica" panose="020B0604020202020204" pitchFamily="34" charset="0"/>
              </a:rPr>
              <a:t>kriteria</a:t>
            </a:r>
            <a:r>
              <a:rPr lang="en-US" sz="1400" dirty="0">
                <a:latin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helvetica" panose="020B0604020202020204" pitchFamily="34" charset="0"/>
              </a:rPr>
              <a:t>pembekal</a:t>
            </a:r>
            <a:r>
              <a:rPr lang="en-US" sz="1400" dirty="0">
                <a:latin typeface="Calibri" panose="020F0502020204030204" pitchFamily="34" charset="0"/>
                <a:cs typeface="helvetica" panose="020B0604020202020204" pitchFamily="34" charset="0"/>
              </a:rPr>
              <a:t> yang  </a:t>
            </a:r>
            <a:r>
              <a:rPr lang="en-US" sz="1400" dirty="0" err="1">
                <a:latin typeface="Calibri" panose="020F0502020204030204" pitchFamily="34" charset="0"/>
                <a:cs typeface="helvetica" panose="020B0604020202020204" pitchFamily="34" charset="0"/>
              </a:rPr>
              <a:t>ditetapkan</a:t>
            </a:r>
            <a:r>
              <a:rPr lang="en-US" sz="1400" dirty="0">
                <a:latin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helvetica" panose="020B0604020202020204" pitchFamily="34" charset="0"/>
              </a:rPr>
              <a:t>adalah</a:t>
            </a:r>
            <a:r>
              <a:rPr lang="en-US" sz="1400" dirty="0">
                <a:latin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sz="1400" b="1" dirty="0" err="1">
                <a:latin typeface="Calibri" panose="020F0502020204030204" pitchFamily="34" charset="0"/>
                <a:cs typeface="helvetica" panose="020B0604020202020204" pitchFamily="34" charset="0"/>
              </a:rPr>
              <a:t>berdasarkan</a:t>
            </a:r>
            <a:r>
              <a:rPr lang="en-US" sz="1400" dirty="0">
                <a:latin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sz="1400" b="1" dirty="0" err="1">
                <a:latin typeface="Calibri" panose="020F0502020204030204" pitchFamily="34" charset="0"/>
                <a:cs typeface="helvetica" panose="020B0604020202020204" pitchFamily="34" charset="0"/>
              </a:rPr>
              <a:t>lokaliti</a:t>
            </a:r>
            <a:r>
              <a:rPr lang="en-US" sz="1400" b="1" dirty="0">
                <a:latin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sz="1400" b="1" dirty="0" err="1">
                <a:latin typeface="Calibri" panose="020F0502020204030204" pitchFamily="34" charset="0"/>
                <a:cs typeface="helvetica" panose="020B0604020202020204" pitchFamily="34" charset="0"/>
              </a:rPr>
              <a:t>negeri</a:t>
            </a:r>
            <a:r>
              <a:rPr lang="en-US" sz="1400" b="1" dirty="0">
                <a:latin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sz="1400" b="1" dirty="0" err="1">
                <a:latin typeface="Calibri" panose="020F0502020204030204" pitchFamily="34" charset="0"/>
                <a:cs typeface="helvetica" panose="020B0604020202020204" pitchFamily="34" charset="0"/>
              </a:rPr>
              <a:t>agensi</a:t>
            </a:r>
            <a:r>
              <a:rPr lang="en-US" sz="1400" b="1" dirty="0">
                <a:latin typeface="Calibri" panose="020F0502020204030204" pitchFamily="34" charset="0"/>
                <a:cs typeface="helvetica" panose="020B0604020202020204" pitchFamily="34" charset="0"/>
              </a:rPr>
              <a:t>.</a:t>
            </a:r>
            <a:endParaRPr lang="en-US" sz="14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05200" y="3276600"/>
            <a:ext cx="2667000" cy="2438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44B81-B866-4602-900E-C279E5039DEB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12" name="Rectangular Callout 11"/>
          <p:cNvSpPr/>
          <p:nvPr/>
        </p:nvSpPr>
        <p:spPr>
          <a:xfrm>
            <a:off x="7086600" y="3706504"/>
            <a:ext cx="3476624" cy="762000"/>
          </a:xfrm>
          <a:prstGeom prst="wedgeRectCallout">
            <a:avLst>
              <a:gd name="adj1" fmla="val 18363"/>
              <a:gd name="adj2" fmla="val 212764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en-US" sz="1400" dirty="0">
              <a:solidFill>
                <a:schemeClr val="tx1"/>
              </a:solidFill>
            </a:endParaRPr>
          </a:p>
          <a:p>
            <a:pPr algn="just"/>
            <a:r>
              <a:rPr lang="en-US" sz="1400" dirty="0" err="1">
                <a:solidFill>
                  <a:schemeClr val="tx1"/>
                </a:solidFill>
              </a:rPr>
              <a:t>Pemilihan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pembekal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untuk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diserahkan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Pelawaan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Tawaran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Harga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dengan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capaian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butang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b="1" dirty="0">
                <a:solidFill>
                  <a:schemeClr val="tx1"/>
                </a:solidFill>
              </a:rPr>
              <a:t>TAMBAH</a:t>
            </a:r>
          </a:p>
          <a:p>
            <a:pPr algn="just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24000" y="0"/>
            <a:ext cx="9144000" cy="381000"/>
          </a:xfrm>
          <a:prstGeom prst="rect">
            <a:avLst/>
          </a:prstGeom>
          <a:solidFill>
            <a:srgbClr val="34C8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PEMINTA - PELAWAAN TAWARAN HARGA (7/9) </a:t>
            </a:r>
          </a:p>
        </p:txBody>
      </p:sp>
    </p:spTree>
    <p:extLst>
      <p:ext uri="{BB962C8B-B14F-4D97-AF65-F5344CB8AC3E}">
        <p14:creationId xmlns:p14="http://schemas.microsoft.com/office/powerpoint/2010/main" val="26320712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8871AEC-1C56-4BBB-8952-2A80E1617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91827-5D66-44C4-AA53-6A38FB98C55F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10E8D3-D5C5-4016-B26E-A3B6390CC481}"/>
              </a:ext>
            </a:extLst>
          </p:cNvPr>
          <p:cNvSpPr txBox="1"/>
          <p:nvPr/>
        </p:nvSpPr>
        <p:spPr>
          <a:xfrm>
            <a:off x="431575" y="797510"/>
            <a:ext cx="11328849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4. </a:t>
            </a:r>
            <a:r>
              <a:rPr lang="en-MY" sz="2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Kaedah</a:t>
            </a:r>
            <a:r>
              <a:rPr lang="en-MY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MY" sz="2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pembelian</a:t>
            </a:r>
            <a:r>
              <a:rPr lang="en-MY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MY" sz="2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terus</a:t>
            </a:r>
            <a:r>
              <a:rPr lang="en-MY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MY" sz="2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hendaklah</a:t>
            </a:r>
            <a:r>
              <a:rPr lang="en-MY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MY" sz="2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melalui</a:t>
            </a:r>
            <a:r>
              <a:rPr lang="en-MY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proses </a:t>
            </a:r>
            <a:r>
              <a:rPr lang="en-MY" sz="2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berikut</a:t>
            </a:r>
            <a:r>
              <a:rPr lang="en-MY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:</a:t>
            </a:r>
          </a:p>
          <a:p>
            <a:r>
              <a:rPr lang="en-MY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    a) </a:t>
            </a:r>
            <a:r>
              <a:rPr lang="en-MY" sz="24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Carian </a:t>
            </a:r>
            <a:r>
              <a:rPr lang="en-MY" sz="2400" b="1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Katalog</a:t>
            </a:r>
            <a:endParaRPr lang="en-MY" sz="2400" b="1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MY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        •</a:t>
            </a:r>
            <a:r>
              <a:rPr lang="en-MY" sz="2400" b="0" i="1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Carian item </a:t>
            </a:r>
            <a:r>
              <a:rPr lang="en-MY" sz="2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melalui</a:t>
            </a:r>
            <a:r>
              <a:rPr lang="en-MY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MY" sz="2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katalog</a:t>
            </a:r>
            <a:r>
              <a:rPr lang="en-MY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MY" sz="2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adalah</a:t>
            </a:r>
            <a:r>
              <a:rPr lang="en-MY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MY" sz="2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untuk</a:t>
            </a:r>
            <a:r>
              <a:rPr lang="en-MY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MY" sz="2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tujuan</a:t>
            </a:r>
            <a:r>
              <a:rPr lang="en-MY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MY" sz="2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kajian</a:t>
            </a:r>
            <a:r>
              <a:rPr lang="en-MY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MY" sz="2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pasaran</a:t>
            </a:r>
            <a:r>
              <a:rPr lang="en-MY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MY" sz="2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dengan</a:t>
            </a:r>
            <a:r>
              <a:rPr lang="en-MY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   </a:t>
            </a:r>
          </a:p>
          <a:p>
            <a:r>
              <a:rPr lang="en-MY" sz="2400" dirty="0">
                <a:solidFill>
                  <a:srgbClr val="000000"/>
                </a:solidFill>
                <a:latin typeface="Arial" panose="020B0604020202020204" pitchFamily="34" charset="0"/>
              </a:rPr>
              <a:t>           </a:t>
            </a:r>
            <a:r>
              <a:rPr lang="en-MY" sz="2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perbandingan</a:t>
            </a:r>
            <a:r>
              <a:rPr lang="en-MY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MY" sz="2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harga</a:t>
            </a:r>
            <a:r>
              <a:rPr lang="en-MY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item </a:t>
            </a:r>
            <a:r>
              <a:rPr lang="en-MY" sz="2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daripada</a:t>
            </a:r>
            <a:r>
              <a:rPr lang="en-MY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MY" sz="2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sekurang-kurangnya</a:t>
            </a:r>
            <a:r>
              <a:rPr lang="en-MY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3 </a:t>
            </a:r>
            <a:r>
              <a:rPr lang="en-MY" sz="2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pembekal</a:t>
            </a:r>
            <a:r>
              <a:rPr lang="en-MY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 </a:t>
            </a:r>
          </a:p>
          <a:p>
            <a:r>
              <a:rPr lang="en-MY" sz="2400" dirty="0">
                <a:solidFill>
                  <a:srgbClr val="000000"/>
                </a:solidFill>
                <a:latin typeface="Arial" panose="020B0604020202020204" pitchFamily="34" charset="0"/>
              </a:rPr>
              <a:t>           </a:t>
            </a:r>
            <a:r>
              <a:rPr lang="en-MY" sz="2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tempatan</a:t>
            </a:r>
            <a:r>
              <a:rPr lang="en-MY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</a:p>
          <a:p>
            <a:r>
              <a:rPr lang="en-MY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        •</a:t>
            </a:r>
            <a:r>
              <a:rPr lang="en-MY" sz="2400" b="0" i="1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Pertanyaan</a:t>
            </a:r>
            <a:r>
              <a:rPr lang="en-MY" sz="2400" b="0" i="1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item </a:t>
            </a:r>
            <a:r>
              <a:rPr lang="en-MY" sz="2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boleh</a:t>
            </a:r>
            <a:r>
              <a:rPr lang="en-MY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MY" sz="2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dilaksanakan</a:t>
            </a:r>
            <a:r>
              <a:rPr lang="en-MY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MY" sz="2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jika</a:t>
            </a:r>
            <a:r>
              <a:rPr lang="en-MY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MY" sz="2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perlu</a:t>
            </a:r>
            <a:r>
              <a:rPr lang="en-MY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MY" sz="2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bagi</a:t>
            </a:r>
            <a:r>
              <a:rPr lang="en-MY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item </a:t>
            </a:r>
            <a:r>
              <a:rPr lang="en-MY" sz="2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tersebut</a:t>
            </a:r>
            <a:r>
              <a:rPr lang="en-MY" sz="2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MY" sz="2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bagi</a:t>
            </a:r>
            <a:r>
              <a:rPr lang="en-MY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MY" sz="2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stok</a:t>
            </a:r>
            <a:r>
              <a:rPr lang="en-MY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r>
              <a:rPr lang="en-MY" sz="2400" dirty="0">
                <a:solidFill>
                  <a:srgbClr val="000000"/>
                </a:solidFill>
                <a:latin typeface="Arial" panose="020B0604020202020204" pitchFamily="34" charset="0"/>
              </a:rPr>
              <a:t>           </a:t>
            </a:r>
            <a:r>
              <a:rPr lang="en-MY" sz="2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sedia</a:t>
            </a:r>
            <a:r>
              <a:rPr lang="en-MY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MY" sz="2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ada</a:t>
            </a:r>
            <a:r>
              <a:rPr lang="en-MY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dan </a:t>
            </a:r>
            <a:r>
              <a:rPr lang="en-MY" sz="2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harga</a:t>
            </a:r>
            <a:r>
              <a:rPr lang="en-MY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MY" sz="2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terkini</a:t>
            </a:r>
            <a:r>
              <a:rPr lang="en-MY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</a:p>
          <a:p>
            <a:endParaRPr lang="en-MY" sz="24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MY" sz="2400" dirty="0">
                <a:solidFill>
                  <a:srgbClr val="000000"/>
                </a:solidFill>
                <a:latin typeface="Arial" panose="020B0604020202020204" pitchFamily="34" charset="0"/>
              </a:rPr>
              <a:t>     </a:t>
            </a:r>
            <a:r>
              <a:rPr lang="en-MY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b) </a:t>
            </a:r>
            <a:r>
              <a:rPr lang="en-MY" sz="2400" b="1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Pelawaan</a:t>
            </a:r>
            <a:r>
              <a:rPr lang="en-MY" sz="24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MY" sz="2400" b="1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Tawaran</a:t>
            </a:r>
            <a:r>
              <a:rPr lang="en-MY" sz="24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Harga </a:t>
            </a:r>
            <a:r>
              <a:rPr lang="en-MY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(</a:t>
            </a:r>
            <a:r>
              <a:rPr lang="en-MY" sz="2400" b="0" i="1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Simple </a:t>
            </a:r>
            <a:r>
              <a:rPr lang="en-MY" sz="2400" b="0" i="1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Qoute</a:t>
            </a:r>
            <a:r>
              <a:rPr lang="en-MY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)</a:t>
            </a:r>
          </a:p>
          <a:p>
            <a:r>
              <a:rPr lang="en-MY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        •</a:t>
            </a:r>
            <a:r>
              <a:rPr lang="en-MY" sz="2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Kaedah</a:t>
            </a:r>
            <a:r>
              <a:rPr lang="en-MY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MY" sz="2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ini</a:t>
            </a:r>
            <a:r>
              <a:rPr lang="en-MY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MY" sz="2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dibenarkan</a:t>
            </a:r>
            <a:r>
              <a:rPr lang="en-MY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MY" sz="2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jika</a:t>
            </a:r>
            <a:r>
              <a:rPr lang="en-MY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MY" sz="2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carian</a:t>
            </a:r>
            <a:r>
              <a:rPr lang="en-MY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MY" sz="2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katalog</a:t>
            </a:r>
            <a:r>
              <a:rPr lang="en-MY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di </a:t>
            </a:r>
            <a:r>
              <a:rPr lang="en-MY" sz="2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atas</a:t>
            </a:r>
            <a:r>
              <a:rPr lang="en-MY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:</a:t>
            </a:r>
          </a:p>
          <a:p>
            <a:r>
              <a:rPr lang="en-MY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         1.Kurang </a:t>
            </a:r>
            <a:r>
              <a:rPr lang="en-MY" sz="2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dari</a:t>
            </a:r>
            <a:r>
              <a:rPr lang="en-MY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3 </a:t>
            </a:r>
            <a:r>
              <a:rPr lang="en-MY" sz="2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pembekal</a:t>
            </a:r>
            <a:r>
              <a:rPr lang="en-MY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MY" sz="2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tempatan</a:t>
            </a:r>
            <a:endParaRPr lang="en-MY" sz="24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MY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         2.Terdapat </a:t>
            </a:r>
            <a:r>
              <a:rPr lang="en-MY" sz="2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keperluan</a:t>
            </a:r>
            <a:r>
              <a:rPr lang="en-MY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MY" sz="2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khusus</a:t>
            </a:r>
            <a:endParaRPr lang="en-MY" sz="24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MY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         3.Tiada </a:t>
            </a:r>
            <a:r>
              <a:rPr lang="en-MY" sz="2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hasil</a:t>
            </a:r>
            <a:r>
              <a:rPr lang="en-MY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MY" sz="2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carian</a:t>
            </a:r>
            <a:endParaRPr lang="en-MY" sz="24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MY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         4.Perolehanbermasa </a:t>
            </a:r>
          </a:p>
        </p:txBody>
      </p:sp>
    </p:spTree>
    <p:extLst>
      <p:ext uri="{BB962C8B-B14F-4D97-AF65-F5344CB8AC3E}">
        <p14:creationId xmlns:p14="http://schemas.microsoft.com/office/powerpoint/2010/main" val="24968166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29" b="8121"/>
          <a:stretch/>
        </p:blipFill>
        <p:spPr bwMode="auto">
          <a:xfrm>
            <a:off x="1524000" y="381000"/>
            <a:ext cx="91440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5867400" y="381000"/>
            <a:ext cx="4572000" cy="50292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8" name="Rectangular Callout 7"/>
          <p:cNvSpPr/>
          <p:nvPr/>
        </p:nvSpPr>
        <p:spPr>
          <a:xfrm>
            <a:off x="2156346" y="441278"/>
            <a:ext cx="3124200" cy="762001"/>
          </a:xfrm>
          <a:prstGeom prst="wedgeRectCallout">
            <a:avLst>
              <a:gd name="adj1" fmla="val 65757"/>
              <a:gd name="adj2" fmla="val 13579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 dirty="0" err="1">
                <a:latin typeface="Calibri" panose="020F0502020204030204" pitchFamily="34" charset="0"/>
                <a:cs typeface="helvetica" panose="020B0604020202020204" pitchFamily="34" charset="0"/>
              </a:rPr>
              <a:t>Memilih</a:t>
            </a:r>
            <a:r>
              <a:rPr lang="en-US" sz="1400" dirty="0">
                <a:latin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helvetica" panose="020B0604020202020204" pitchFamily="34" charset="0"/>
              </a:rPr>
              <a:t>pembekal</a:t>
            </a:r>
            <a:r>
              <a:rPr lang="en-US" sz="1400" dirty="0">
                <a:latin typeface="Calibri" panose="020F0502020204030204" pitchFamily="34" charset="0"/>
                <a:cs typeface="helvetica" panose="020B0604020202020204" pitchFamily="34" charset="0"/>
              </a:rPr>
              <a:t> yang </a:t>
            </a:r>
            <a:r>
              <a:rPr lang="en-US" sz="1400" dirty="0" err="1">
                <a:latin typeface="Calibri" panose="020F0502020204030204" pitchFamily="34" charset="0"/>
                <a:cs typeface="helvetica" panose="020B0604020202020204" pitchFamily="34" charset="0"/>
              </a:rPr>
              <a:t>dipaparkan</a:t>
            </a:r>
            <a:r>
              <a:rPr lang="en-US" sz="1400" dirty="0">
                <a:latin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helvetica" panose="020B0604020202020204" pitchFamily="34" charset="0"/>
              </a:rPr>
              <a:t>berdasarkan</a:t>
            </a:r>
            <a:r>
              <a:rPr lang="en-US" sz="1400" dirty="0">
                <a:latin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helvetica" panose="020B0604020202020204" pitchFamily="34" charset="0"/>
              </a:rPr>
              <a:t>penetapan</a:t>
            </a:r>
            <a:r>
              <a:rPr lang="en-US" sz="1400" dirty="0">
                <a:latin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helvetica" panose="020B0604020202020204" pitchFamily="34" charset="0"/>
              </a:rPr>
              <a:t>lokasi</a:t>
            </a:r>
            <a:r>
              <a:rPr lang="en-US" sz="1400" dirty="0">
                <a:latin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helvetica" panose="020B0604020202020204" pitchFamily="34" charset="0"/>
              </a:rPr>
              <a:t>pembekal</a:t>
            </a:r>
            <a:r>
              <a:rPr lang="en-US" sz="1400" dirty="0">
                <a:latin typeface="Calibri" panose="020F0502020204030204" pitchFamily="34" charset="0"/>
                <a:cs typeface="helvetica" panose="020B0604020202020204" pitchFamily="34" charset="0"/>
              </a:rPr>
              <a:t> yang </a:t>
            </a:r>
            <a:r>
              <a:rPr lang="en-US" sz="1400" dirty="0" err="1">
                <a:latin typeface="Calibri" panose="020F0502020204030204" pitchFamily="34" charset="0"/>
                <a:cs typeface="helvetica" panose="020B0604020202020204" pitchFamily="34" charset="0"/>
              </a:rPr>
              <a:t>dipilih</a:t>
            </a:r>
            <a:r>
              <a:rPr lang="en-US" sz="1400" dirty="0">
                <a:latin typeface="Calibri" panose="020F0502020204030204" pitchFamily="34" charset="0"/>
                <a:cs typeface="helvetica" panose="020B0604020202020204" pitchFamily="34" charset="0"/>
              </a:rPr>
              <a:t>.  </a:t>
            </a:r>
            <a:endParaRPr lang="en-US" sz="14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44B81-B866-4602-900E-C279E5039DEB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505200" y="5410200"/>
            <a:ext cx="69342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ular Callout 9"/>
          <p:cNvSpPr/>
          <p:nvPr/>
        </p:nvSpPr>
        <p:spPr>
          <a:xfrm>
            <a:off x="1657352" y="3505201"/>
            <a:ext cx="2914649" cy="650325"/>
          </a:xfrm>
          <a:prstGeom prst="wedgeRectCallout">
            <a:avLst>
              <a:gd name="adj1" fmla="val 30315"/>
              <a:gd name="adj2" fmla="val 228272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 dirty="0" err="1">
                <a:latin typeface="Calibri" panose="020F0502020204030204" pitchFamily="34" charset="0"/>
                <a:cs typeface="helvetica" panose="020B0604020202020204" pitchFamily="34" charset="0"/>
              </a:rPr>
              <a:t>Pembekal</a:t>
            </a:r>
            <a:r>
              <a:rPr lang="en-US" sz="1400" dirty="0">
                <a:latin typeface="Calibri" panose="020F0502020204030204" pitchFamily="34" charset="0"/>
                <a:cs typeface="helvetica" panose="020B0604020202020204" pitchFamily="34" charset="0"/>
              </a:rPr>
              <a:t> yang </a:t>
            </a:r>
            <a:r>
              <a:rPr lang="en-US" sz="1400" dirty="0" err="1">
                <a:latin typeface="Calibri" panose="020F0502020204030204" pitchFamily="34" charset="0"/>
                <a:cs typeface="helvetica" panose="020B0604020202020204" pitchFamily="34" charset="0"/>
              </a:rPr>
              <a:t>dipilih</a:t>
            </a:r>
            <a:r>
              <a:rPr lang="en-US" sz="1400" dirty="0">
                <a:latin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helvetica" panose="020B0604020202020204" pitchFamily="34" charset="0"/>
              </a:rPr>
              <a:t>melalui</a:t>
            </a:r>
            <a:r>
              <a:rPr lang="en-US" sz="1400" dirty="0">
                <a:latin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helvetica" panose="020B0604020202020204" pitchFamily="34" charset="0"/>
              </a:rPr>
              <a:t>carian</a:t>
            </a:r>
            <a:r>
              <a:rPr lang="en-US" sz="1400" dirty="0">
                <a:latin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helvetica" panose="020B0604020202020204" pitchFamily="34" charset="0"/>
              </a:rPr>
              <a:t>katalog</a:t>
            </a:r>
            <a:r>
              <a:rPr lang="en-US" sz="1400" dirty="0">
                <a:latin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helvetica" panose="020B0604020202020204" pitchFamily="34" charset="0"/>
              </a:rPr>
              <a:t>dipaparkan</a:t>
            </a:r>
            <a:r>
              <a:rPr lang="en-US" sz="1400" dirty="0">
                <a:latin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helvetica" panose="020B0604020202020204" pitchFamily="34" charset="0"/>
              </a:rPr>
              <a:t>secara</a:t>
            </a:r>
            <a:r>
              <a:rPr lang="en-US" sz="1400" dirty="0">
                <a:latin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helvetica" panose="020B0604020202020204" pitchFamily="34" charset="0"/>
              </a:rPr>
              <a:t>autmatik</a:t>
            </a:r>
            <a:r>
              <a:rPr lang="en-US" sz="1400" dirty="0">
                <a:latin typeface="Calibri" panose="020F0502020204030204" pitchFamily="34" charset="0"/>
                <a:cs typeface="helvetica" panose="020B0604020202020204" pitchFamily="34" charset="0"/>
              </a:rPr>
              <a:t>.</a:t>
            </a:r>
            <a:endParaRPr lang="en-US" sz="14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24000" y="0"/>
            <a:ext cx="9144000" cy="381000"/>
          </a:xfrm>
          <a:prstGeom prst="rect">
            <a:avLst/>
          </a:prstGeom>
          <a:solidFill>
            <a:srgbClr val="34C8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PEMINTA - PELAWAAN TAWARAN HARGA (8/9) </a:t>
            </a:r>
          </a:p>
        </p:txBody>
      </p:sp>
    </p:spTree>
    <p:extLst>
      <p:ext uri="{BB962C8B-B14F-4D97-AF65-F5344CB8AC3E}">
        <p14:creationId xmlns:p14="http://schemas.microsoft.com/office/powerpoint/2010/main" val="414376892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5" t="7778" r="3334" b="4444"/>
          <a:stretch/>
        </p:blipFill>
        <p:spPr bwMode="auto">
          <a:xfrm>
            <a:off x="1619106" y="304800"/>
            <a:ext cx="8972694" cy="6217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429000" y="4800600"/>
            <a:ext cx="7162800" cy="914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7" name="Rectangular Callout 6"/>
          <p:cNvSpPr/>
          <p:nvPr/>
        </p:nvSpPr>
        <p:spPr>
          <a:xfrm>
            <a:off x="7315203" y="3505200"/>
            <a:ext cx="2209799" cy="762000"/>
          </a:xfrm>
          <a:prstGeom prst="wedgeRectCallout">
            <a:avLst>
              <a:gd name="adj1" fmla="val -20225"/>
              <a:gd name="adj2" fmla="val 116162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1400" dirty="0">
                <a:latin typeface="Calibri" panose="020F0502020204030204" pitchFamily="34" charset="0"/>
                <a:cs typeface="helvetica" panose="020B0604020202020204" pitchFamily="34" charset="0"/>
              </a:rPr>
              <a:t>3 </a:t>
            </a:r>
            <a:r>
              <a:rPr lang="en-US" sz="1400" dirty="0" err="1">
                <a:latin typeface="Calibri" panose="020F0502020204030204" pitchFamily="34" charset="0"/>
                <a:cs typeface="helvetica" panose="020B0604020202020204" pitchFamily="34" charset="0"/>
              </a:rPr>
              <a:t>pembekal</a:t>
            </a:r>
            <a:r>
              <a:rPr lang="en-US" sz="1400" dirty="0">
                <a:latin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helvetica" panose="020B0604020202020204" pitchFamily="34" charset="0"/>
              </a:rPr>
              <a:t>telah</a:t>
            </a:r>
            <a:r>
              <a:rPr lang="en-US" sz="1400" dirty="0">
                <a:latin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helvetica" panose="020B0604020202020204" pitchFamily="34" charset="0"/>
              </a:rPr>
              <a:t>dipilih</a:t>
            </a:r>
            <a:r>
              <a:rPr lang="en-US" sz="1400" dirty="0">
                <a:latin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helvetica" panose="020B0604020202020204" pitchFamily="34" charset="0"/>
              </a:rPr>
              <a:t>bagi</a:t>
            </a:r>
            <a:r>
              <a:rPr lang="en-US" sz="1400" dirty="0">
                <a:latin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helvetica" panose="020B0604020202020204" pitchFamily="34" charset="0"/>
              </a:rPr>
              <a:t>meneruskan</a:t>
            </a:r>
            <a:r>
              <a:rPr lang="en-US" sz="1400" dirty="0">
                <a:latin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helvetica" panose="020B0604020202020204" pitchFamily="34" charset="0"/>
              </a:rPr>
              <a:t>Pelawaan</a:t>
            </a:r>
            <a:r>
              <a:rPr lang="en-US" sz="1400" dirty="0">
                <a:latin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helvetica" panose="020B0604020202020204" pitchFamily="34" charset="0"/>
              </a:rPr>
              <a:t>Tawaran</a:t>
            </a:r>
            <a:r>
              <a:rPr lang="en-US" sz="1400" dirty="0">
                <a:latin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helvetica" panose="020B0604020202020204" pitchFamily="34" charset="0"/>
              </a:rPr>
              <a:t>Harga</a:t>
            </a:r>
            <a:r>
              <a:rPr lang="en-US" sz="1400" dirty="0">
                <a:latin typeface="Calibri" panose="020F0502020204030204" pitchFamily="34" charset="0"/>
                <a:cs typeface="helvetica" panose="020B0604020202020204" pitchFamily="34" charset="0"/>
              </a:rPr>
              <a:t>.</a:t>
            </a:r>
            <a:endParaRPr lang="en-US" sz="14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44B81-B866-4602-900E-C279E5039DEB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0" y="0"/>
            <a:ext cx="9144000" cy="381000"/>
          </a:xfrm>
          <a:prstGeom prst="rect">
            <a:avLst/>
          </a:prstGeom>
          <a:solidFill>
            <a:srgbClr val="34C8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PEMINTA - PELAWAAN TAWARAN HARGA (9/9) </a:t>
            </a:r>
          </a:p>
        </p:txBody>
      </p:sp>
      <p:sp>
        <p:nvSpPr>
          <p:cNvPr id="9" name="Rectangle 8"/>
          <p:cNvSpPr/>
          <p:nvPr/>
        </p:nvSpPr>
        <p:spPr>
          <a:xfrm>
            <a:off x="9601200" y="2667000"/>
            <a:ext cx="533400" cy="304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4600" y="1432039"/>
            <a:ext cx="4200000" cy="91428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3088349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6" y="1"/>
            <a:ext cx="9144000" cy="6400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6934200" y="1371600"/>
            <a:ext cx="762000" cy="304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0" name="Rectangular Callout 9"/>
          <p:cNvSpPr/>
          <p:nvPr/>
        </p:nvSpPr>
        <p:spPr>
          <a:xfrm>
            <a:off x="1533526" y="1828800"/>
            <a:ext cx="5400674" cy="1524000"/>
          </a:xfrm>
          <a:prstGeom prst="wedgeRectCallout">
            <a:avLst>
              <a:gd name="adj1" fmla="val 14747"/>
              <a:gd name="adj2" fmla="val -45476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1400" dirty="0" err="1">
                <a:latin typeface="Calibri" panose="020F0502020204030204" pitchFamily="34" charset="0"/>
                <a:cs typeface="helvetica" panose="020B0604020202020204" pitchFamily="34" charset="0"/>
              </a:rPr>
              <a:t>Pembekal</a:t>
            </a:r>
            <a:r>
              <a:rPr lang="en-US" sz="1400" dirty="0">
                <a:latin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helvetica" panose="020B0604020202020204" pitchFamily="34" charset="0"/>
              </a:rPr>
              <a:t>boleh</a:t>
            </a:r>
            <a:r>
              <a:rPr lang="en-US" sz="1400" dirty="0">
                <a:latin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helvetica" panose="020B0604020202020204" pitchFamily="34" charset="0"/>
              </a:rPr>
              <a:t>mengunci</a:t>
            </a:r>
            <a:r>
              <a:rPr lang="en-US" sz="1400" dirty="0">
                <a:latin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helvetica" panose="020B0604020202020204" pitchFamily="34" charset="0"/>
              </a:rPr>
              <a:t>masuk</a:t>
            </a:r>
            <a:r>
              <a:rPr lang="en-US" sz="1400" dirty="0">
                <a:latin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helvetica" panose="020B0604020202020204" pitchFamily="34" charset="0"/>
              </a:rPr>
              <a:t>harga</a:t>
            </a:r>
            <a:r>
              <a:rPr lang="en-US" sz="1400" dirty="0">
                <a:latin typeface="Calibri" panose="020F0502020204030204" pitchFamily="34" charset="0"/>
                <a:cs typeface="helvetica" panose="020B0604020202020204" pitchFamily="34" charset="0"/>
              </a:rPr>
              <a:t> di </a:t>
            </a:r>
            <a:r>
              <a:rPr lang="en-US" sz="1400" dirty="0" err="1">
                <a:latin typeface="Calibri" panose="020F0502020204030204" pitchFamily="34" charset="0"/>
                <a:cs typeface="helvetica" panose="020B0604020202020204" pitchFamily="34" charset="0"/>
              </a:rPr>
              <a:t>tamplate</a:t>
            </a:r>
            <a:r>
              <a:rPr lang="en-US" sz="1400" dirty="0">
                <a:latin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helvetica" panose="020B0604020202020204" pitchFamily="34" charset="0"/>
              </a:rPr>
              <a:t>Senarai</a:t>
            </a:r>
            <a:r>
              <a:rPr lang="en-US" sz="1400" dirty="0">
                <a:latin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helvetica" panose="020B0604020202020204" pitchFamily="34" charset="0"/>
              </a:rPr>
              <a:t>Produk</a:t>
            </a:r>
            <a:r>
              <a:rPr lang="en-US" sz="1400" dirty="0">
                <a:latin typeface="Calibri" panose="020F0502020204030204" pitchFamily="34" charset="0"/>
                <a:cs typeface="helvetica" panose="020B0604020202020204" pitchFamily="34" charset="0"/>
              </a:rPr>
              <a:t> / </a:t>
            </a:r>
            <a:r>
              <a:rPr lang="en-US" sz="1400" dirty="0" err="1">
                <a:latin typeface="Calibri" panose="020F0502020204030204" pitchFamily="34" charset="0"/>
                <a:cs typeface="helvetica" panose="020B0604020202020204" pitchFamily="34" charset="0"/>
              </a:rPr>
              <a:t>Perkhidmatan</a:t>
            </a:r>
            <a:r>
              <a:rPr lang="en-US" sz="1400" dirty="0">
                <a:latin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helvetica" panose="020B0604020202020204" pitchFamily="34" charset="0"/>
              </a:rPr>
              <a:t>berdasarkan</a:t>
            </a:r>
            <a:r>
              <a:rPr lang="en-US" sz="1400" dirty="0">
                <a:latin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helvetica" panose="020B0604020202020204" pitchFamily="34" charset="0"/>
              </a:rPr>
              <a:t>pada</a:t>
            </a:r>
            <a:r>
              <a:rPr lang="en-US" sz="1400" dirty="0">
                <a:latin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helvetica" panose="020B0604020202020204" pitchFamily="34" charset="0"/>
              </a:rPr>
              <a:t>tarikh</a:t>
            </a:r>
            <a:r>
              <a:rPr lang="en-US" sz="1400" dirty="0">
                <a:latin typeface="Calibri" panose="020F0502020204030204" pitchFamily="34" charset="0"/>
                <a:cs typeface="helvetica" panose="020B0604020202020204" pitchFamily="34" charset="0"/>
              </a:rPr>
              <a:t>/masa </a:t>
            </a:r>
            <a:r>
              <a:rPr lang="en-US" sz="1400" dirty="0" err="1">
                <a:latin typeface="Calibri" panose="020F0502020204030204" pitchFamily="34" charset="0"/>
                <a:cs typeface="helvetica" panose="020B0604020202020204" pitchFamily="34" charset="0"/>
              </a:rPr>
              <a:t>mula</a:t>
            </a:r>
            <a:r>
              <a:rPr lang="en-US" sz="1400" dirty="0">
                <a:latin typeface="Calibri" panose="020F0502020204030204" pitchFamily="34" charset="0"/>
                <a:cs typeface="helvetica" panose="020B0604020202020204" pitchFamily="34" charset="0"/>
              </a:rPr>
              <a:t> yang </a:t>
            </a:r>
            <a:r>
              <a:rPr lang="en-US" sz="1400" dirty="0" err="1">
                <a:latin typeface="Calibri" panose="020F0502020204030204" pitchFamily="34" charset="0"/>
                <a:cs typeface="helvetica" panose="020B0604020202020204" pitchFamily="34" charset="0"/>
              </a:rPr>
              <a:t>ditetapkan</a:t>
            </a:r>
            <a:r>
              <a:rPr lang="en-US" sz="1400" dirty="0">
                <a:latin typeface="Calibri" panose="020F0502020204030204" pitchFamily="34" charset="0"/>
                <a:cs typeface="helvetica" panose="020B0604020202020204" pitchFamily="34" charset="0"/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1400" dirty="0" err="1">
                <a:latin typeface="Calibri" panose="020F0502020204030204" pitchFamily="34" charset="0"/>
                <a:cs typeface="helvetica" panose="020B0604020202020204" pitchFamily="34" charset="0"/>
              </a:rPr>
              <a:t>Pelawaan</a:t>
            </a:r>
            <a:r>
              <a:rPr lang="en-US" sz="1400" dirty="0">
                <a:latin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helvetica" panose="020B0604020202020204" pitchFamily="34" charset="0"/>
              </a:rPr>
              <a:t>Tawaran</a:t>
            </a:r>
            <a:r>
              <a:rPr lang="en-US" sz="1400" dirty="0">
                <a:latin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helvetica" panose="020B0604020202020204" pitchFamily="34" charset="0"/>
              </a:rPr>
              <a:t>Harga</a:t>
            </a:r>
            <a:r>
              <a:rPr lang="en-US" sz="1400" dirty="0">
                <a:latin typeface="Calibri" panose="020F0502020204030204" pitchFamily="34" charset="0"/>
                <a:cs typeface="helvetica" panose="020B0604020202020204" pitchFamily="34" charset="0"/>
              </a:rPr>
              <a:t> yang </a:t>
            </a:r>
            <a:r>
              <a:rPr lang="en-US" sz="1400" dirty="0" err="1">
                <a:latin typeface="Calibri" panose="020F0502020204030204" pitchFamily="34" charset="0"/>
                <a:cs typeface="helvetica" panose="020B0604020202020204" pitchFamily="34" charset="0"/>
              </a:rPr>
              <a:t>telah</a:t>
            </a:r>
            <a:r>
              <a:rPr lang="en-US" sz="1400" dirty="0">
                <a:latin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helvetica" panose="020B0604020202020204" pitchFamily="34" charset="0"/>
              </a:rPr>
              <a:t>dijawab</a:t>
            </a:r>
            <a:r>
              <a:rPr lang="en-US" sz="1400" dirty="0">
                <a:latin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helvetica" panose="020B0604020202020204" pitchFamily="34" charset="0"/>
              </a:rPr>
              <a:t>dan</a:t>
            </a:r>
            <a:r>
              <a:rPr lang="en-US" sz="1400" dirty="0">
                <a:latin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helvetica" panose="020B0604020202020204" pitchFamily="34" charset="0"/>
              </a:rPr>
              <a:t>diserahkan</a:t>
            </a:r>
            <a:r>
              <a:rPr lang="en-US" sz="1400" dirty="0">
                <a:latin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helvetica" panose="020B0604020202020204" pitchFamily="34" charset="0"/>
              </a:rPr>
              <a:t>oleh</a:t>
            </a:r>
            <a:r>
              <a:rPr lang="en-US" sz="1400" dirty="0">
                <a:latin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helvetica" panose="020B0604020202020204" pitchFamily="34" charset="0"/>
              </a:rPr>
              <a:t>pembekal</a:t>
            </a:r>
            <a:r>
              <a:rPr lang="en-US" sz="1400" dirty="0">
                <a:latin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helvetica" panose="020B0604020202020204" pitchFamily="34" charset="0"/>
              </a:rPr>
              <a:t>akan</a:t>
            </a:r>
            <a:r>
              <a:rPr lang="en-US" sz="1400" dirty="0">
                <a:latin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helvetica" panose="020B0604020202020204" pitchFamily="34" charset="0"/>
              </a:rPr>
              <a:t>kembali</a:t>
            </a:r>
            <a:r>
              <a:rPr lang="en-US" sz="1400" dirty="0">
                <a:latin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helvetica" panose="020B0604020202020204" pitchFamily="34" charset="0"/>
              </a:rPr>
              <a:t>ke</a:t>
            </a:r>
            <a:r>
              <a:rPr lang="en-US" sz="1400" dirty="0">
                <a:latin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helvetica" panose="020B0604020202020204" pitchFamily="34" charset="0"/>
              </a:rPr>
              <a:t>Peminta</a:t>
            </a:r>
            <a:r>
              <a:rPr lang="en-US" sz="1400" dirty="0">
                <a:latin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helvetica" panose="020B0604020202020204" pitchFamily="34" charset="0"/>
              </a:rPr>
              <a:t>untuk</a:t>
            </a:r>
            <a:r>
              <a:rPr lang="en-US" sz="1400" dirty="0">
                <a:latin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helvetica" panose="020B0604020202020204" pitchFamily="34" charset="0"/>
              </a:rPr>
              <a:t>pengesyoran</a:t>
            </a:r>
            <a:r>
              <a:rPr lang="en-US" sz="1400" dirty="0">
                <a:latin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helvetica" panose="020B0604020202020204" pitchFamily="34" charset="0"/>
              </a:rPr>
              <a:t>pembekal</a:t>
            </a:r>
            <a:r>
              <a:rPr lang="en-US" sz="1400" dirty="0">
                <a:latin typeface="Calibri" panose="020F0502020204030204" pitchFamily="34" charset="0"/>
                <a:cs typeface="helvetica" panose="020B0604020202020204" pitchFamily="34" charset="0"/>
              </a:rPr>
              <a:t> (Nota </a:t>
            </a:r>
            <a:r>
              <a:rPr lang="en-US" sz="1400" dirty="0" err="1">
                <a:latin typeface="Calibri" panose="020F0502020204030204" pitchFamily="34" charset="0"/>
                <a:cs typeface="helvetica" panose="020B0604020202020204" pitchFamily="34" charset="0"/>
              </a:rPr>
              <a:t>Minta</a:t>
            </a:r>
            <a:r>
              <a:rPr lang="en-US" sz="1400" dirty="0">
                <a:latin typeface="Calibri" panose="020F0502020204030204" pitchFamily="34" charset="0"/>
                <a:cs typeface="helvetica" panose="020B0604020202020204" pitchFamily="34" charset="0"/>
              </a:rPr>
              <a:t>).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1400" dirty="0" err="1"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Pembekal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tidak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terikat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untuk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menjawab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Pelawaan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Tawaran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Harga</a:t>
            </a:r>
            <a:endParaRPr lang="en-US" sz="14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639174" y="3695700"/>
            <a:ext cx="762001" cy="3429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3" name="Rectangular Callout 12"/>
          <p:cNvSpPr/>
          <p:nvPr/>
        </p:nvSpPr>
        <p:spPr>
          <a:xfrm>
            <a:off x="2857503" y="4114800"/>
            <a:ext cx="4800599" cy="1181100"/>
          </a:xfrm>
          <a:prstGeom prst="wedgeRectCallout">
            <a:avLst>
              <a:gd name="adj1" fmla="val 14747"/>
              <a:gd name="adj2" fmla="val -45476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1400" dirty="0" err="1">
                <a:latin typeface="Calibri" panose="020F0502020204030204" pitchFamily="34" charset="0"/>
                <a:cs typeface="helvetica" panose="020B0604020202020204" pitchFamily="34" charset="0"/>
              </a:rPr>
              <a:t>Pengiraan</a:t>
            </a:r>
            <a:r>
              <a:rPr lang="en-US" sz="1400" dirty="0">
                <a:latin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helvetica" panose="020B0604020202020204" pitchFamily="34" charset="0"/>
              </a:rPr>
              <a:t>jumlah</a:t>
            </a:r>
            <a:r>
              <a:rPr lang="en-US" sz="1400" dirty="0">
                <a:latin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helvetica" panose="020B0604020202020204" pitchFamily="34" charset="0"/>
              </a:rPr>
              <a:t>harga</a:t>
            </a:r>
            <a:r>
              <a:rPr lang="en-US" sz="1400" dirty="0">
                <a:latin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helvetica" panose="020B0604020202020204" pitchFamily="34" charset="0"/>
              </a:rPr>
              <a:t>bagi</a:t>
            </a:r>
            <a:r>
              <a:rPr lang="en-US" sz="1400" dirty="0">
                <a:latin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helvetica" panose="020B0604020202020204" pitchFamily="34" charset="0"/>
              </a:rPr>
              <a:t>setiap</a:t>
            </a:r>
            <a:r>
              <a:rPr lang="en-US" sz="1400" dirty="0">
                <a:latin typeface="Calibri" panose="020F0502020204030204" pitchFamily="34" charset="0"/>
                <a:cs typeface="helvetica" panose="020B0604020202020204" pitchFamily="34" charset="0"/>
              </a:rPr>
              <a:t> item </a:t>
            </a:r>
            <a:r>
              <a:rPr lang="en-US" sz="1400" dirty="0" err="1">
                <a:latin typeface="Calibri" panose="020F0502020204030204" pitchFamily="34" charset="0"/>
                <a:cs typeface="helvetica" panose="020B0604020202020204" pitchFamily="34" charset="0"/>
              </a:rPr>
              <a:t>dikira</a:t>
            </a:r>
            <a:r>
              <a:rPr lang="en-US" sz="1400" dirty="0">
                <a:latin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helvetica" panose="020B0604020202020204" pitchFamily="34" charset="0"/>
              </a:rPr>
              <a:t>seperti</a:t>
            </a:r>
            <a:r>
              <a:rPr lang="en-US" sz="1400" dirty="0">
                <a:latin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helvetica" panose="020B0604020202020204" pitchFamily="34" charset="0"/>
              </a:rPr>
              <a:t>berikut</a:t>
            </a:r>
            <a:r>
              <a:rPr lang="en-US" sz="1400" dirty="0">
                <a:latin typeface="Calibri" panose="020F0502020204030204" pitchFamily="34" charset="0"/>
                <a:cs typeface="helvetica" panose="020B0604020202020204" pitchFamily="34" charset="0"/>
              </a:rPr>
              <a:t>:</a:t>
            </a:r>
          </a:p>
          <a:p>
            <a:pPr marL="571500" indent="-285750" algn="just">
              <a:buFont typeface="Wingdings" panose="05000000000000000000" pitchFamily="2" charset="2"/>
              <a:buChar char="Ø"/>
            </a:pPr>
            <a:r>
              <a:rPr lang="en-US" sz="1400" dirty="0" err="1"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Produk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 : </a:t>
            </a:r>
            <a:r>
              <a:rPr lang="en-US" sz="1400" dirty="0" err="1"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kuantiti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 x </a:t>
            </a:r>
            <a:r>
              <a:rPr lang="en-US" sz="1400" dirty="0" err="1"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harga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seunit</a:t>
            </a:r>
            <a:endParaRPr lang="en-US" sz="1400" dirty="0">
              <a:solidFill>
                <a:schemeClr val="tx1"/>
              </a:solidFill>
              <a:latin typeface="Calibri" panose="020F0502020204030204" pitchFamily="34" charset="0"/>
              <a:cs typeface="helvetica" panose="020B0604020202020204" pitchFamily="34" charset="0"/>
            </a:endParaRPr>
          </a:p>
          <a:p>
            <a:pPr marL="571500" indent="-285750" algn="just">
              <a:buFont typeface="Wingdings" panose="05000000000000000000" pitchFamily="2" charset="2"/>
              <a:buChar char="Ø"/>
            </a:pPr>
            <a:r>
              <a:rPr lang="en-US" sz="1400" dirty="0" err="1"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Perkhidmatan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 : </a:t>
            </a:r>
            <a:r>
              <a:rPr lang="en-US" sz="1400" dirty="0" err="1"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kuantiti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 x parameter </a:t>
            </a:r>
            <a:r>
              <a:rPr lang="en-US" sz="1400" dirty="0" err="1"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berkaitan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 x </a:t>
            </a:r>
            <a:r>
              <a:rPr lang="en-US" sz="1400" dirty="0" err="1"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harga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seunit</a:t>
            </a:r>
            <a:endParaRPr lang="en-US" sz="14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44B81-B866-4602-900E-C279E5039DEB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105400" y="3746956"/>
            <a:ext cx="381000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800" dirty="0"/>
              <a:t>AU</a:t>
            </a:r>
            <a:endParaRPr lang="en-MY" sz="800" dirty="0"/>
          </a:p>
        </p:txBody>
      </p:sp>
      <p:sp>
        <p:nvSpPr>
          <p:cNvPr id="9" name="Rectangle 8"/>
          <p:cNvSpPr/>
          <p:nvPr/>
        </p:nvSpPr>
        <p:spPr>
          <a:xfrm>
            <a:off x="1524000" y="0"/>
            <a:ext cx="9144000" cy="381000"/>
          </a:xfrm>
          <a:prstGeom prst="rect">
            <a:avLst/>
          </a:prstGeom>
          <a:solidFill>
            <a:srgbClr val="34C8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PEMBEKAL - MENJAWAB PELAWAAN TAWARAN HARGA</a:t>
            </a:r>
          </a:p>
        </p:txBody>
      </p:sp>
    </p:spTree>
    <p:extLst>
      <p:ext uri="{BB962C8B-B14F-4D97-AF65-F5344CB8AC3E}">
        <p14:creationId xmlns:p14="http://schemas.microsoft.com/office/powerpoint/2010/main" val="292708091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lowchart: Decision 18"/>
          <p:cNvSpPr/>
          <p:nvPr/>
        </p:nvSpPr>
        <p:spPr>
          <a:xfrm>
            <a:off x="7124096" y="4041944"/>
            <a:ext cx="1477363" cy="851268"/>
          </a:xfrm>
          <a:prstGeom prst="flowChartDecision">
            <a:avLst/>
          </a:prstGeom>
          <a:noFill/>
          <a:ln w="127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Ada </a:t>
            </a:r>
            <a:r>
              <a:rPr lang="en-US" sz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Kod</a:t>
            </a: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Item ? </a:t>
            </a:r>
          </a:p>
        </p:txBody>
      </p:sp>
      <p:cxnSp>
        <p:nvCxnSpPr>
          <p:cNvPr id="42" name="Straight Arrow Connector 41"/>
          <p:cNvCxnSpPr>
            <a:stCxn id="31" idx="3"/>
            <a:endCxn id="33" idx="1"/>
          </p:cNvCxnSpPr>
          <p:nvPr/>
        </p:nvCxnSpPr>
        <p:spPr>
          <a:xfrm>
            <a:off x="4703260" y="2741202"/>
            <a:ext cx="328061" cy="0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sp>
        <p:nvSpPr>
          <p:cNvPr id="2" name="Rectangle 1"/>
          <p:cNvSpPr/>
          <p:nvPr/>
        </p:nvSpPr>
        <p:spPr>
          <a:xfrm>
            <a:off x="7086600" y="3276601"/>
            <a:ext cx="839598" cy="2799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i="1" dirty="0">
                <a:solidFill>
                  <a:schemeClr val="tx1"/>
                </a:solidFill>
              </a:rPr>
              <a:t>one off</a:t>
            </a:r>
          </a:p>
        </p:txBody>
      </p:sp>
      <p:sp>
        <p:nvSpPr>
          <p:cNvPr id="27" name="Rectangle 26"/>
          <p:cNvSpPr/>
          <p:nvPr/>
        </p:nvSpPr>
        <p:spPr>
          <a:xfrm>
            <a:off x="8915401" y="2463839"/>
            <a:ext cx="861875" cy="2799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i="1" dirty="0" err="1">
                <a:solidFill>
                  <a:schemeClr val="tx1"/>
                </a:solidFill>
              </a:rPr>
              <a:t>bermasa</a:t>
            </a:r>
            <a:endParaRPr lang="en-US" sz="1400" b="1" i="1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44B81-B866-4602-900E-C279E5039DEB}" type="slidenum">
              <a:rPr lang="en-US" smtClean="0"/>
              <a:t>53</a:t>
            </a:fld>
            <a:endParaRPr lang="en-US"/>
          </a:p>
        </p:txBody>
      </p:sp>
      <p:sp>
        <p:nvSpPr>
          <p:cNvPr id="31" name="Rounded Rectangle 30"/>
          <p:cNvSpPr/>
          <p:nvPr/>
        </p:nvSpPr>
        <p:spPr bwMode="auto">
          <a:xfrm>
            <a:off x="3191959" y="1965153"/>
            <a:ext cx="1511300" cy="1552098"/>
          </a:xfrm>
          <a:prstGeom prst="roundRect">
            <a:avLst>
              <a:gd name="adj" fmla="val 10000"/>
            </a:avLst>
          </a:prstGeom>
          <a:solidFill>
            <a:schemeClr val="bg1"/>
          </a:solidFill>
          <a:ln w="6350">
            <a:solidFill>
              <a:schemeClr val="tx1"/>
            </a:solidFill>
          </a:ln>
          <a:effectLst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12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Peminta</a:t>
            </a:r>
            <a:endParaRPr lang="en-US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1200" u="sng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Mencipta</a:t>
            </a: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Nota </a:t>
            </a:r>
            <a:r>
              <a:rPr lang="en-US" sz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Minta</a:t>
            </a:r>
            <a:endParaRPr lang="en-US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en-US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ounded Rectangle 32"/>
          <p:cNvSpPr/>
          <p:nvPr/>
        </p:nvSpPr>
        <p:spPr bwMode="auto">
          <a:xfrm>
            <a:off x="5031320" y="1965153"/>
            <a:ext cx="1369480" cy="1552098"/>
          </a:xfrm>
          <a:prstGeom prst="roundRect">
            <a:avLst>
              <a:gd name="adj" fmla="val 10000"/>
            </a:avLst>
          </a:prstGeom>
          <a:solidFill>
            <a:schemeClr val="bg1"/>
          </a:solidFill>
          <a:ln w="6350">
            <a:solidFill>
              <a:schemeClr val="tx1"/>
            </a:solidFill>
          </a:ln>
          <a:effectLst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12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Pelulus</a:t>
            </a:r>
            <a:endParaRPr lang="en-US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1200" u="sng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Melulus</a:t>
            </a: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/  </a:t>
            </a:r>
            <a:r>
              <a:rPr lang="en-US" sz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menolak</a:t>
            </a: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Nota </a:t>
            </a:r>
            <a:r>
              <a:rPr lang="en-US" sz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Minta</a:t>
            </a:r>
            <a:endParaRPr lang="en-US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en-US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Rounded Rectangle 47"/>
          <p:cNvSpPr/>
          <p:nvPr/>
        </p:nvSpPr>
        <p:spPr bwMode="auto">
          <a:xfrm>
            <a:off x="7185018" y="5410200"/>
            <a:ext cx="1355516" cy="1086088"/>
          </a:xfrm>
          <a:prstGeom prst="roundRect">
            <a:avLst>
              <a:gd name="adj" fmla="val 10000"/>
            </a:avLst>
          </a:prstGeom>
          <a:solidFill>
            <a:schemeClr val="bg1"/>
          </a:solidFill>
          <a:ln w="6350">
            <a:solidFill>
              <a:schemeClr val="tx1"/>
            </a:solidFill>
          </a:ln>
          <a:effectLst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lvl="0" algn="ctr">
              <a:defRPr/>
            </a:pPr>
            <a:r>
              <a:rPr lang="en-US" sz="1200" b="1" kern="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Pembekal</a:t>
            </a:r>
            <a:endParaRPr lang="en-US" sz="1200" b="1" kern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algn="ctr">
              <a:defRPr/>
            </a:pPr>
            <a:endParaRPr lang="en-US" sz="1200" u="sng" kern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182563" indent="-182563">
              <a:buFont typeface="Arial" pitchFamily="34" charset="0"/>
              <a:buChar char="•"/>
              <a:defRPr/>
            </a:pPr>
            <a:r>
              <a:rPr lang="en-US" sz="1200" kern="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Penetapan</a:t>
            </a:r>
            <a:r>
              <a:rPr lang="en-US" sz="1200" kern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kern="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Kod</a:t>
            </a:r>
            <a:r>
              <a:rPr lang="en-US" sz="1200" kern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Item</a:t>
            </a:r>
          </a:p>
          <a:p>
            <a:endParaRPr lang="en-US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Flowchart: Decision 45"/>
          <p:cNvSpPr/>
          <p:nvPr/>
        </p:nvSpPr>
        <p:spPr>
          <a:xfrm>
            <a:off x="6781800" y="2315568"/>
            <a:ext cx="2133600" cy="851268"/>
          </a:xfrm>
          <a:prstGeom prst="flowChartDecision">
            <a:avLst/>
          </a:prstGeom>
          <a:noFill/>
          <a:ln w="127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Jenis</a:t>
            </a: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Pemenuhan</a:t>
            </a:r>
            <a:endParaRPr lang="en-US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Pentagon 49"/>
          <p:cNvSpPr/>
          <p:nvPr/>
        </p:nvSpPr>
        <p:spPr>
          <a:xfrm rot="5400000">
            <a:off x="1514400" y="781971"/>
            <a:ext cx="1695600" cy="1371599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171450" indent="-171450">
              <a:buFont typeface="Arial" pitchFamily="34" charset="0"/>
              <a:buChar char="•"/>
            </a:pPr>
            <a:r>
              <a:rPr lang="en-US" sz="1200" b="1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Mengesyoran</a:t>
            </a:r>
            <a:r>
              <a:rPr lang="en-US" sz="12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pembekal</a:t>
            </a:r>
            <a:r>
              <a:rPr lang="en-US" sz="12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untuk</a:t>
            </a:r>
            <a:r>
              <a:rPr lang="en-US" sz="12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penciptaan</a:t>
            </a:r>
            <a:r>
              <a:rPr lang="en-US" sz="12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Nota </a:t>
            </a:r>
            <a:r>
              <a:rPr lang="en-US" sz="1200" b="1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Minta</a:t>
            </a:r>
            <a:endParaRPr lang="en-US" sz="12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1524000" y="0"/>
            <a:ext cx="9144000" cy="542260"/>
          </a:xfrm>
          <a:prstGeom prst="rect">
            <a:avLst/>
          </a:prstGeom>
          <a:solidFill>
            <a:srgbClr val="34C8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PENYEDIAAN DAN KELULUSAN NOTA MINTA</a:t>
            </a:r>
          </a:p>
        </p:txBody>
      </p:sp>
      <p:sp>
        <p:nvSpPr>
          <p:cNvPr id="52" name="Pentagon 51"/>
          <p:cNvSpPr/>
          <p:nvPr/>
        </p:nvSpPr>
        <p:spPr>
          <a:xfrm rot="5400000">
            <a:off x="9247964" y="3240080"/>
            <a:ext cx="1235799" cy="1219199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171450" indent="-171450">
              <a:buFont typeface="Arial" pitchFamily="34" charset="0"/>
              <a:buChar char="•"/>
            </a:pPr>
            <a:r>
              <a:rPr lang="en-US" sz="1200" b="1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Menyedia</a:t>
            </a:r>
            <a:r>
              <a:rPr lang="en-US" sz="12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Surat</a:t>
            </a:r>
            <a:r>
              <a:rPr lang="en-US" sz="12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Setuju</a:t>
            </a:r>
            <a:r>
              <a:rPr lang="en-US" sz="12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Terima</a:t>
            </a:r>
            <a:endParaRPr lang="en-US" sz="12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7696200" y="4992442"/>
            <a:ext cx="839598" cy="2799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i="1" dirty="0" err="1">
                <a:solidFill>
                  <a:schemeClr val="tx1"/>
                </a:solidFill>
              </a:rPr>
              <a:t>tiada</a:t>
            </a:r>
            <a:endParaRPr lang="en-US" sz="1400" b="1" i="1" dirty="0">
              <a:solidFill>
                <a:schemeClr val="tx1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6323202" y="4495801"/>
            <a:ext cx="839598" cy="279935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i="1" dirty="0" err="1">
                <a:solidFill>
                  <a:schemeClr val="tx1"/>
                </a:solidFill>
              </a:rPr>
              <a:t>ada</a:t>
            </a:r>
            <a:endParaRPr lang="en-US" sz="1400" b="1" i="1" dirty="0">
              <a:solidFill>
                <a:schemeClr val="tx1"/>
              </a:solidFill>
            </a:endParaRPr>
          </a:p>
        </p:txBody>
      </p:sp>
      <p:sp>
        <p:nvSpPr>
          <p:cNvPr id="20" name="Pentagon 19"/>
          <p:cNvSpPr/>
          <p:nvPr/>
        </p:nvSpPr>
        <p:spPr>
          <a:xfrm flipH="1">
            <a:off x="3352800" y="4038600"/>
            <a:ext cx="2438400" cy="851268"/>
          </a:xfrm>
          <a:prstGeom prst="homePlate">
            <a:avLst>
              <a:gd name="adj" fmla="val 67264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marL="171450" indent="-171450">
              <a:buFont typeface="Arial" pitchFamily="34" charset="0"/>
              <a:buChar char="•"/>
            </a:pPr>
            <a:r>
              <a:rPr lang="en-MY" sz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Sistem</a:t>
            </a:r>
            <a:r>
              <a:rPr lang="en-MY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MY" sz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mengwujudkan</a:t>
            </a:r>
            <a:r>
              <a:rPr lang="en-MY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MY" sz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Permintaan</a:t>
            </a:r>
            <a:r>
              <a:rPr lang="en-MY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MY" sz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Pembelian</a:t>
            </a:r>
            <a:r>
              <a:rPr lang="en-MY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di </a:t>
            </a:r>
            <a:r>
              <a:rPr lang="en-MY" sz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modul</a:t>
            </a:r>
            <a:r>
              <a:rPr lang="en-MY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MY" sz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Pemenuhan</a:t>
            </a:r>
            <a:endParaRPr lang="en-MY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3" name="Straight Arrow Connector 22"/>
          <p:cNvCxnSpPr>
            <a:stCxn id="33" idx="3"/>
            <a:endCxn id="46" idx="1"/>
          </p:cNvCxnSpPr>
          <p:nvPr/>
        </p:nvCxnSpPr>
        <p:spPr>
          <a:xfrm>
            <a:off x="6400800" y="2741202"/>
            <a:ext cx="381000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lbow Connector 24"/>
          <p:cNvCxnSpPr>
            <a:stCxn id="46" idx="3"/>
            <a:endCxn id="52" idx="1"/>
          </p:cNvCxnSpPr>
          <p:nvPr/>
        </p:nvCxnSpPr>
        <p:spPr>
          <a:xfrm>
            <a:off x="8915400" y="2741203"/>
            <a:ext cx="950462" cy="490577"/>
          </a:xfrm>
          <a:prstGeom prst="bentConnector2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46" idx="2"/>
            <a:endCxn id="19" idx="0"/>
          </p:cNvCxnSpPr>
          <p:nvPr/>
        </p:nvCxnSpPr>
        <p:spPr>
          <a:xfrm>
            <a:off x="7848601" y="3166836"/>
            <a:ext cx="14177" cy="87510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19" idx="1"/>
            <a:endCxn id="20" idx="1"/>
          </p:cNvCxnSpPr>
          <p:nvPr/>
        </p:nvCxnSpPr>
        <p:spPr>
          <a:xfrm flipH="1" flipV="1">
            <a:off x="5791201" y="4464234"/>
            <a:ext cx="1332895" cy="334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19" idx="2"/>
            <a:endCxn id="48" idx="0"/>
          </p:cNvCxnSpPr>
          <p:nvPr/>
        </p:nvCxnSpPr>
        <p:spPr>
          <a:xfrm flipH="1">
            <a:off x="7862777" y="4893212"/>
            <a:ext cx="1" cy="5169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Elbow Connector 57"/>
          <p:cNvCxnSpPr>
            <a:stCxn id="48" idx="1"/>
            <a:endCxn id="20" idx="2"/>
          </p:cNvCxnSpPr>
          <p:nvPr/>
        </p:nvCxnSpPr>
        <p:spPr>
          <a:xfrm rot="10800000">
            <a:off x="4858298" y="4889868"/>
            <a:ext cx="2326720" cy="1063376"/>
          </a:xfrm>
          <a:prstGeom prst="bentConnector2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Elbow Connector 59"/>
          <p:cNvCxnSpPr>
            <a:stCxn id="50" idx="3"/>
            <a:endCxn id="31" idx="1"/>
          </p:cNvCxnSpPr>
          <p:nvPr/>
        </p:nvCxnSpPr>
        <p:spPr>
          <a:xfrm rot="16200000" flipH="1">
            <a:off x="2564263" y="2113507"/>
            <a:ext cx="425632" cy="829759"/>
          </a:xfrm>
          <a:prstGeom prst="bentConnector2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389840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748" y="1"/>
            <a:ext cx="9129252" cy="6553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1658712" y="4343400"/>
            <a:ext cx="8933088" cy="381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44B81-B866-4602-900E-C279E5039DEB}" type="slidenum">
              <a:rPr lang="en-US" smtClean="0"/>
              <a:pPr/>
              <a:t>54</a:t>
            </a:fld>
            <a:endParaRPr lang="en-US"/>
          </a:p>
        </p:txBody>
      </p:sp>
      <p:sp>
        <p:nvSpPr>
          <p:cNvPr id="11" name="Rectangular Callout 10"/>
          <p:cNvSpPr/>
          <p:nvPr/>
        </p:nvSpPr>
        <p:spPr>
          <a:xfrm>
            <a:off x="2971801" y="1219200"/>
            <a:ext cx="4267199" cy="1143000"/>
          </a:xfrm>
          <a:prstGeom prst="wedgeRectCallout">
            <a:avLst>
              <a:gd name="adj1" fmla="val -20382"/>
              <a:gd name="adj2" fmla="val 222043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</a:rPr>
              <a:t>Nota </a:t>
            </a:r>
            <a:r>
              <a:rPr lang="en-US" sz="1400" dirty="0" err="1">
                <a:solidFill>
                  <a:schemeClr val="tx1"/>
                </a:solidFill>
              </a:rPr>
              <a:t>Minta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dicipta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secara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automatik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setelah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Peminta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memilih</a:t>
            </a:r>
            <a:r>
              <a:rPr lang="en-US" sz="1400" dirty="0">
                <a:solidFill>
                  <a:schemeClr val="tx1"/>
                </a:solidFill>
              </a:rPr>
              <a:t> Item </a:t>
            </a:r>
            <a:r>
              <a:rPr lang="en-US" sz="1400" dirty="0" err="1">
                <a:solidFill>
                  <a:schemeClr val="tx1"/>
                </a:solidFill>
              </a:rPr>
              <a:t>dan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pembekal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dari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katalog</a:t>
            </a:r>
            <a:r>
              <a:rPr lang="en-US" sz="1400" dirty="0">
                <a:solidFill>
                  <a:schemeClr val="tx1"/>
                </a:solidFill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1400" dirty="0" err="1">
                <a:solidFill>
                  <a:schemeClr val="tx1"/>
                </a:solidFill>
              </a:rPr>
              <a:t>Maklumat</a:t>
            </a:r>
            <a:r>
              <a:rPr lang="en-US" sz="1400" dirty="0">
                <a:solidFill>
                  <a:schemeClr val="tx1"/>
                </a:solidFill>
              </a:rPr>
              <a:t> item </a:t>
            </a:r>
            <a:r>
              <a:rPr lang="en-US" sz="1400" dirty="0" err="1">
                <a:solidFill>
                  <a:schemeClr val="tx1"/>
                </a:solidFill>
              </a:rPr>
              <a:t>dan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pembekal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akan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dipaparkan</a:t>
            </a:r>
            <a:r>
              <a:rPr lang="en-US" sz="1400" dirty="0">
                <a:solidFill>
                  <a:schemeClr val="tx1"/>
                </a:solidFill>
              </a:rPr>
              <a:t> di Nota </a:t>
            </a:r>
            <a:r>
              <a:rPr lang="en-US" sz="1400" dirty="0" err="1">
                <a:solidFill>
                  <a:schemeClr val="tx1"/>
                </a:solidFill>
              </a:rPr>
              <a:t>Minta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0" y="0"/>
            <a:ext cx="9144000" cy="381000"/>
          </a:xfrm>
          <a:prstGeom prst="rect">
            <a:avLst/>
          </a:prstGeom>
          <a:solidFill>
            <a:srgbClr val="34C8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PEMINTA - PENYEDIAAN NOTA MINTA (1/3) </a:t>
            </a:r>
          </a:p>
        </p:txBody>
      </p:sp>
    </p:spTree>
    <p:extLst>
      <p:ext uri="{BB962C8B-B14F-4D97-AF65-F5344CB8AC3E}">
        <p14:creationId xmlns:p14="http://schemas.microsoft.com/office/powerpoint/2010/main" val="130364093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9144000" cy="635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600201" y="4267200"/>
            <a:ext cx="8665027" cy="762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7" name="Rectangular Callout 16"/>
          <p:cNvSpPr/>
          <p:nvPr/>
        </p:nvSpPr>
        <p:spPr>
          <a:xfrm>
            <a:off x="2743201" y="228600"/>
            <a:ext cx="5020417" cy="1981200"/>
          </a:xfrm>
          <a:prstGeom prst="wedgeRectCallout">
            <a:avLst>
              <a:gd name="adj1" fmla="val 23320"/>
              <a:gd name="adj2" fmla="val 153223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1400" dirty="0" err="1">
                <a:solidFill>
                  <a:schemeClr val="tx1"/>
                </a:solidFill>
              </a:rPr>
              <a:t>Sistem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akan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memaparkan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maklumbalas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pembekal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dan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membuat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pengesyoran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berdasarkan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harga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terendah</a:t>
            </a:r>
            <a:r>
              <a:rPr lang="en-US" sz="1400" dirty="0">
                <a:solidFill>
                  <a:schemeClr val="tx1"/>
                </a:solidFill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1400" dirty="0" err="1">
                <a:solidFill>
                  <a:schemeClr val="tx1"/>
                </a:solidFill>
              </a:rPr>
              <a:t>Peminta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masih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boleh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melihat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maklumbalas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dari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pembekal</a:t>
            </a:r>
            <a:r>
              <a:rPr lang="en-US" sz="1400" dirty="0">
                <a:solidFill>
                  <a:schemeClr val="tx1"/>
                </a:solidFill>
              </a:rPr>
              <a:t> lain </a:t>
            </a:r>
            <a:r>
              <a:rPr lang="en-US" sz="1400" dirty="0" err="1">
                <a:solidFill>
                  <a:schemeClr val="tx1"/>
                </a:solidFill>
              </a:rPr>
              <a:t>serta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membuat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pengesyoran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kepada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pembekal</a:t>
            </a:r>
            <a:r>
              <a:rPr lang="en-US" sz="1400" dirty="0">
                <a:solidFill>
                  <a:schemeClr val="tx1"/>
                </a:solidFill>
              </a:rPr>
              <a:t> lain </a:t>
            </a:r>
            <a:r>
              <a:rPr lang="en-US" sz="1400" dirty="0" err="1">
                <a:solidFill>
                  <a:schemeClr val="tx1"/>
                </a:solidFill>
              </a:rPr>
              <a:t>bagi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setiap</a:t>
            </a:r>
            <a:r>
              <a:rPr lang="en-US" sz="1400" dirty="0">
                <a:solidFill>
                  <a:schemeClr val="tx1"/>
                </a:solidFill>
              </a:rPr>
              <a:t> item.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1400" dirty="0" err="1">
                <a:solidFill>
                  <a:schemeClr val="tx1"/>
                </a:solidFill>
              </a:rPr>
              <a:t>Walaupun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hanya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satu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maklumbalas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tawaran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harga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diterima</a:t>
            </a:r>
            <a:r>
              <a:rPr lang="en-US" sz="1400" dirty="0">
                <a:solidFill>
                  <a:schemeClr val="tx1"/>
                </a:solidFill>
              </a:rPr>
              <a:t>, proses </a:t>
            </a:r>
            <a:r>
              <a:rPr lang="en-US" sz="1400" dirty="0" err="1">
                <a:solidFill>
                  <a:schemeClr val="tx1"/>
                </a:solidFill>
              </a:rPr>
              <a:t>pemilihan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pembekal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boleh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dilaksanakan</a:t>
            </a:r>
            <a:r>
              <a:rPr lang="en-US" sz="1400" dirty="0">
                <a:solidFill>
                  <a:schemeClr val="tx1"/>
                </a:solidFill>
              </a:rPr>
              <a:t>.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44B81-B866-4602-900E-C279E5039DEB}" type="slidenum">
              <a:rPr lang="en-US" smtClean="0"/>
              <a:pPr/>
              <a:t>55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524000" y="0"/>
            <a:ext cx="9144000" cy="381000"/>
          </a:xfrm>
          <a:prstGeom prst="rect">
            <a:avLst/>
          </a:prstGeom>
          <a:solidFill>
            <a:srgbClr val="34C8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PEMINTA - PENYEDIAAN NOTA MINTA (2/3) </a:t>
            </a:r>
          </a:p>
        </p:txBody>
      </p:sp>
    </p:spTree>
    <p:extLst>
      <p:ext uri="{BB962C8B-B14F-4D97-AF65-F5344CB8AC3E}">
        <p14:creationId xmlns:p14="http://schemas.microsoft.com/office/powerpoint/2010/main" val="143043899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425" y="113248"/>
            <a:ext cx="9144000" cy="635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600201" y="4380447"/>
            <a:ext cx="9039225" cy="914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5" name="Rectangle 14"/>
          <p:cNvSpPr/>
          <p:nvPr/>
        </p:nvSpPr>
        <p:spPr>
          <a:xfrm>
            <a:off x="2005074" y="5867400"/>
            <a:ext cx="3633726" cy="533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7" name="Rectangular Callout 16"/>
          <p:cNvSpPr/>
          <p:nvPr/>
        </p:nvSpPr>
        <p:spPr>
          <a:xfrm>
            <a:off x="2426823" y="189447"/>
            <a:ext cx="6172200" cy="3352800"/>
          </a:xfrm>
          <a:prstGeom prst="wedgeRectCallout">
            <a:avLst>
              <a:gd name="adj1" fmla="val -33404"/>
              <a:gd name="adj2" fmla="val 74179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en-US" sz="1200" dirty="0">
              <a:solidFill>
                <a:schemeClr val="tx1"/>
              </a:solidFill>
            </a:endParaRPr>
          </a:p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en-US" sz="1400" dirty="0" err="1">
                <a:solidFill>
                  <a:schemeClr val="tx1"/>
                </a:solidFill>
              </a:rPr>
              <a:t>Sistem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akan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mengesyorkan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pembekal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berdasarkan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tawaran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harga</a:t>
            </a:r>
            <a:r>
              <a:rPr lang="en-US" sz="1400" dirty="0">
                <a:solidFill>
                  <a:schemeClr val="tx1"/>
                </a:solidFill>
              </a:rPr>
              <a:t> yang </a:t>
            </a:r>
            <a:r>
              <a:rPr lang="en-US" sz="1400" dirty="0" err="1">
                <a:solidFill>
                  <a:schemeClr val="tx1"/>
                </a:solidFill>
              </a:rPr>
              <a:t>terendah</a:t>
            </a:r>
            <a:r>
              <a:rPr lang="en-US" sz="1400" dirty="0">
                <a:solidFill>
                  <a:schemeClr val="tx1"/>
                </a:solidFill>
              </a:rPr>
              <a:t>.</a:t>
            </a:r>
          </a:p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en-US" sz="1400" dirty="0" err="1">
                <a:solidFill>
                  <a:schemeClr val="tx1"/>
                </a:solidFill>
              </a:rPr>
              <a:t>Peminta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masih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boleh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membuat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pengesyoran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pembekal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dengan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melaksanakan</a:t>
            </a:r>
            <a:r>
              <a:rPr lang="en-US" sz="1400" dirty="0">
                <a:solidFill>
                  <a:schemeClr val="tx1"/>
                </a:solidFill>
              </a:rPr>
              <a:t>  </a:t>
            </a:r>
            <a:r>
              <a:rPr lang="en-US" sz="1400" dirty="0" err="1">
                <a:solidFill>
                  <a:schemeClr val="tx1"/>
                </a:solidFill>
              </a:rPr>
              <a:t>perbandingan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dan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menilai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setiap</a:t>
            </a:r>
            <a:r>
              <a:rPr lang="en-US" sz="1400" dirty="0">
                <a:solidFill>
                  <a:schemeClr val="tx1"/>
                </a:solidFill>
              </a:rPr>
              <a:t> item. </a:t>
            </a:r>
          </a:p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en-US" sz="1400" dirty="0" err="1">
                <a:solidFill>
                  <a:schemeClr val="tx1"/>
                </a:solidFill>
              </a:rPr>
              <a:t>Penciptaan</a:t>
            </a:r>
            <a:r>
              <a:rPr lang="en-US" sz="1400" dirty="0">
                <a:solidFill>
                  <a:schemeClr val="tx1"/>
                </a:solidFill>
              </a:rPr>
              <a:t> Nota </a:t>
            </a:r>
            <a:r>
              <a:rPr lang="en-US" sz="1400" dirty="0" err="1">
                <a:solidFill>
                  <a:schemeClr val="tx1"/>
                </a:solidFill>
              </a:rPr>
              <a:t>Minta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dilengkapkan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dengan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mengambil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kira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perincian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berikut</a:t>
            </a:r>
            <a:r>
              <a:rPr lang="en-US" sz="1400" dirty="0">
                <a:solidFill>
                  <a:schemeClr val="tx1"/>
                </a:solidFill>
              </a:rPr>
              <a:t>:</a:t>
            </a:r>
          </a:p>
          <a:p>
            <a:pPr marL="400050" lvl="1" indent="-228600" algn="just">
              <a:buFont typeface="Wingdings" panose="05000000000000000000" pitchFamily="2" charset="2"/>
              <a:buChar char="Ø"/>
            </a:pPr>
            <a:r>
              <a:rPr lang="en-US" sz="1400" dirty="0" err="1">
                <a:solidFill>
                  <a:schemeClr val="tx1"/>
                </a:solidFill>
              </a:rPr>
              <a:t>Ringkasan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Kajian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Pasaran</a:t>
            </a:r>
            <a:r>
              <a:rPr lang="en-US" sz="1400" dirty="0">
                <a:solidFill>
                  <a:schemeClr val="tx1"/>
                </a:solidFill>
              </a:rPr>
              <a:t> : </a:t>
            </a:r>
            <a:r>
              <a:rPr lang="en-US" sz="1400" dirty="0" err="1">
                <a:solidFill>
                  <a:schemeClr val="tx1"/>
                </a:solidFill>
              </a:rPr>
              <a:t>Melihat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tawaran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pembekal</a:t>
            </a:r>
            <a:r>
              <a:rPr lang="en-US" sz="1400" dirty="0">
                <a:solidFill>
                  <a:schemeClr val="tx1"/>
                </a:solidFill>
              </a:rPr>
              <a:t> lain yang </a:t>
            </a:r>
            <a:r>
              <a:rPr lang="en-US" sz="1400" dirty="0" err="1">
                <a:solidFill>
                  <a:schemeClr val="tx1"/>
                </a:solidFill>
              </a:rPr>
              <a:t>terlibat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dengan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kajian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pasaran</a:t>
            </a:r>
            <a:endParaRPr lang="en-US" sz="1400" dirty="0">
              <a:solidFill>
                <a:schemeClr val="tx1"/>
              </a:solidFill>
            </a:endParaRPr>
          </a:p>
          <a:p>
            <a:pPr marL="400050" lvl="1" indent="-228600" algn="just">
              <a:buFont typeface="Wingdings" panose="05000000000000000000" pitchFamily="2" charset="2"/>
              <a:buChar char="Ø"/>
            </a:pPr>
            <a:r>
              <a:rPr lang="en-US" sz="1400" dirty="0">
                <a:solidFill>
                  <a:schemeClr val="tx1"/>
                </a:solidFill>
              </a:rPr>
              <a:t>Pembekal </a:t>
            </a:r>
            <a:r>
              <a:rPr lang="en-US" sz="1400" dirty="0" err="1">
                <a:solidFill>
                  <a:schemeClr val="tx1"/>
                </a:solidFill>
              </a:rPr>
              <a:t>Disyorkan</a:t>
            </a:r>
            <a:r>
              <a:rPr lang="en-US" sz="1400" dirty="0">
                <a:solidFill>
                  <a:schemeClr val="tx1"/>
                </a:solidFill>
              </a:rPr>
              <a:t> : </a:t>
            </a:r>
            <a:r>
              <a:rPr lang="en-US" sz="1400" dirty="0" err="1">
                <a:solidFill>
                  <a:schemeClr val="tx1"/>
                </a:solidFill>
              </a:rPr>
              <a:t>Pelawaan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Tawaran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Harga</a:t>
            </a:r>
            <a:r>
              <a:rPr lang="en-US" sz="1400" dirty="0">
                <a:solidFill>
                  <a:schemeClr val="tx1"/>
                </a:solidFill>
              </a:rPr>
              <a:t> (</a:t>
            </a:r>
            <a:r>
              <a:rPr lang="en-US" sz="1400" dirty="0" err="1">
                <a:solidFill>
                  <a:schemeClr val="tx1"/>
                </a:solidFill>
              </a:rPr>
              <a:t>syor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sistem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tawaran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harga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terendah</a:t>
            </a:r>
            <a:r>
              <a:rPr lang="en-US" sz="1400" dirty="0">
                <a:solidFill>
                  <a:schemeClr val="tx1"/>
                </a:solidFill>
              </a:rPr>
              <a:t>). </a:t>
            </a:r>
            <a:r>
              <a:rPr lang="en-US" sz="1400" dirty="0" err="1">
                <a:solidFill>
                  <a:schemeClr val="tx1"/>
                </a:solidFill>
              </a:rPr>
              <a:t>Katalog</a:t>
            </a:r>
            <a:r>
              <a:rPr lang="en-US" sz="1400" dirty="0">
                <a:solidFill>
                  <a:schemeClr val="tx1"/>
                </a:solidFill>
              </a:rPr>
              <a:t> (</a:t>
            </a:r>
            <a:r>
              <a:rPr lang="en-US" sz="1400" dirty="0" err="1">
                <a:solidFill>
                  <a:schemeClr val="tx1"/>
                </a:solidFill>
              </a:rPr>
              <a:t>syor</a:t>
            </a:r>
            <a:r>
              <a:rPr lang="en-US" sz="1400" dirty="0">
                <a:solidFill>
                  <a:schemeClr val="tx1"/>
                </a:solidFill>
              </a:rPr>
              <a:t>  </a:t>
            </a:r>
            <a:r>
              <a:rPr lang="en-US" sz="1400" dirty="0" err="1">
                <a:solidFill>
                  <a:schemeClr val="tx1"/>
                </a:solidFill>
              </a:rPr>
              <a:t>Peminta</a:t>
            </a:r>
            <a:r>
              <a:rPr lang="en-US" sz="1400" dirty="0">
                <a:solidFill>
                  <a:schemeClr val="tx1"/>
                </a:solidFill>
              </a:rPr>
              <a:t>)</a:t>
            </a:r>
          </a:p>
          <a:p>
            <a:pPr marL="400050" lvl="1" indent="-228600" algn="just">
              <a:buFont typeface="Wingdings" panose="05000000000000000000" pitchFamily="2" charset="2"/>
              <a:buChar char="Ø"/>
            </a:pPr>
            <a:r>
              <a:rPr lang="en-US" sz="1400" dirty="0" err="1">
                <a:solidFill>
                  <a:schemeClr val="tx1"/>
                </a:solidFill>
              </a:rPr>
              <a:t>Permintaan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Pembelian</a:t>
            </a:r>
            <a:r>
              <a:rPr lang="en-US" sz="1400" dirty="0">
                <a:solidFill>
                  <a:schemeClr val="tx1"/>
                </a:solidFill>
              </a:rPr>
              <a:t>/SST </a:t>
            </a:r>
            <a:r>
              <a:rPr lang="en-US" sz="1400" dirty="0" err="1">
                <a:solidFill>
                  <a:schemeClr val="tx1"/>
                </a:solidFill>
              </a:rPr>
              <a:t>Disediakan</a:t>
            </a:r>
            <a:r>
              <a:rPr lang="en-US" sz="1400" dirty="0">
                <a:solidFill>
                  <a:schemeClr val="tx1"/>
                </a:solidFill>
              </a:rPr>
              <a:t> : </a:t>
            </a:r>
            <a:r>
              <a:rPr lang="en-US" sz="1400" dirty="0" err="1">
                <a:solidFill>
                  <a:schemeClr val="tx1"/>
                </a:solidFill>
              </a:rPr>
              <a:t>Mengenalpasti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Peminta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bagi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Permintaan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Pembelian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atau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Urusetia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bagi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penyediaan</a:t>
            </a:r>
            <a:r>
              <a:rPr lang="en-US" sz="1400" dirty="0">
                <a:solidFill>
                  <a:schemeClr val="tx1"/>
                </a:solidFill>
              </a:rPr>
              <a:t> SST (</a:t>
            </a:r>
            <a:r>
              <a:rPr lang="en-US" sz="1400" dirty="0" err="1">
                <a:solidFill>
                  <a:schemeClr val="tx1"/>
                </a:solidFill>
              </a:rPr>
              <a:t>pemenuhan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bermasa</a:t>
            </a:r>
            <a:r>
              <a:rPr lang="en-US" sz="1400" dirty="0">
                <a:solidFill>
                  <a:schemeClr val="tx1"/>
                </a:solidFill>
              </a:rPr>
              <a:t>.)</a:t>
            </a:r>
          </a:p>
          <a:p>
            <a:pPr marL="400050" lvl="1" indent="-228600" algn="just">
              <a:buFont typeface="Wingdings" panose="05000000000000000000" pitchFamily="2" charset="2"/>
              <a:buChar char="Ø"/>
            </a:pPr>
            <a:r>
              <a:rPr lang="en-US" sz="1400" dirty="0" err="1">
                <a:solidFill>
                  <a:schemeClr val="tx1"/>
                </a:solidFill>
              </a:rPr>
              <a:t>Kategori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Jenis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Perolehan</a:t>
            </a:r>
            <a:r>
              <a:rPr lang="en-US" sz="1400" dirty="0">
                <a:solidFill>
                  <a:schemeClr val="tx1"/>
                </a:solidFill>
              </a:rPr>
              <a:t> :  </a:t>
            </a:r>
            <a:r>
              <a:rPr lang="en-US" sz="1400" dirty="0" err="1">
                <a:solidFill>
                  <a:schemeClr val="tx1"/>
                </a:solidFill>
              </a:rPr>
              <a:t>Perkhidmatan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atau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Produk</a:t>
            </a:r>
            <a:endParaRPr lang="en-US" sz="1400" dirty="0">
              <a:solidFill>
                <a:schemeClr val="tx1"/>
              </a:solidFill>
            </a:endParaRPr>
          </a:p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en-US" sz="1400" dirty="0" err="1">
                <a:solidFill>
                  <a:schemeClr val="tx1"/>
                </a:solidFill>
              </a:rPr>
              <a:t>Seterusnya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menyerahkan</a:t>
            </a:r>
            <a:r>
              <a:rPr lang="en-US" sz="1400" dirty="0">
                <a:solidFill>
                  <a:schemeClr val="tx1"/>
                </a:solidFill>
              </a:rPr>
              <a:t> Nota </a:t>
            </a:r>
            <a:r>
              <a:rPr lang="en-US" sz="1400" dirty="0" err="1">
                <a:solidFill>
                  <a:schemeClr val="tx1"/>
                </a:solidFill>
              </a:rPr>
              <a:t>Minta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kepada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Pelulus</a:t>
            </a:r>
            <a:r>
              <a:rPr lang="en-US" sz="1400" dirty="0">
                <a:solidFill>
                  <a:schemeClr val="tx1"/>
                </a:solidFill>
              </a:rPr>
              <a:t>.</a:t>
            </a:r>
          </a:p>
          <a:p>
            <a:pPr algn="just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44B81-B866-4602-900E-C279E5039DEB}" type="slidenum">
              <a:rPr lang="en-US" smtClean="0"/>
              <a:pPr/>
              <a:t>56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800601" y="4456647"/>
            <a:ext cx="530555" cy="7239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3" name="Rectangle 12"/>
          <p:cNvSpPr/>
          <p:nvPr/>
        </p:nvSpPr>
        <p:spPr>
          <a:xfrm>
            <a:off x="5331156" y="4456647"/>
            <a:ext cx="993446" cy="7239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4" name="Rectangle 13"/>
          <p:cNvSpPr/>
          <p:nvPr/>
        </p:nvSpPr>
        <p:spPr>
          <a:xfrm>
            <a:off x="6827374" y="4770973"/>
            <a:ext cx="868827" cy="4095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9" name="Rectangle 18"/>
          <p:cNvSpPr/>
          <p:nvPr/>
        </p:nvSpPr>
        <p:spPr>
          <a:xfrm>
            <a:off x="8534400" y="4770973"/>
            <a:ext cx="838200" cy="4095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21" name="Rectangular Callout 20"/>
          <p:cNvSpPr/>
          <p:nvPr/>
        </p:nvSpPr>
        <p:spPr>
          <a:xfrm>
            <a:off x="5712279" y="5562601"/>
            <a:ext cx="4524757" cy="992705"/>
          </a:xfrm>
          <a:prstGeom prst="wedgeRectCallout">
            <a:avLst>
              <a:gd name="adj1" fmla="val -29878"/>
              <a:gd name="adj2" fmla="val -77208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1400" dirty="0" err="1">
                <a:solidFill>
                  <a:schemeClr val="tx1"/>
                </a:solidFill>
              </a:rPr>
              <a:t>Sistem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akan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menjana</a:t>
            </a:r>
            <a:r>
              <a:rPr lang="en-US" sz="1400" dirty="0">
                <a:solidFill>
                  <a:schemeClr val="tx1"/>
                </a:solidFill>
              </a:rPr>
              <a:t> 1 </a:t>
            </a:r>
            <a:r>
              <a:rPr lang="en-US" sz="1400" dirty="0" err="1">
                <a:solidFill>
                  <a:schemeClr val="tx1"/>
                </a:solidFill>
              </a:rPr>
              <a:t>permintaan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pembelian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sekiranya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semua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maklumat</a:t>
            </a:r>
            <a:r>
              <a:rPr lang="en-US" sz="1400" dirty="0">
                <a:solidFill>
                  <a:schemeClr val="tx1"/>
                </a:solidFill>
              </a:rPr>
              <a:t> di </a:t>
            </a:r>
            <a:r>
              <a:rPr lang="en-US" sz="1400" dirty="0" err="1">
                <a:solidFill>
                  <a:schemeClr val="tx1"/>
                </a:solidFill>
              </a:rPr>
              <a:t>perincian</a:t>
            </a:r>
            <a:r>
              <a:rPr lang="en-US" sz="1400" dirty="0">
                <a:solidFill>
                  <a:schemeClr val="tx1"/>
                </a:solidFill>
              </a:rPr>
              <a:t> item </a:t>
            </a:r>
            <a:r>
              <a:rPr lang="en-US" sz="1400" dirty="0" err="1">
                <a:solidFill>
                  <a:schemeClr val="tx1"/>
                </a:solidFill>
              </a:rPr>
              <a:t>adalah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sama</a:t>
            </a:r>
            <a:r>
              <a:rPr lang="en-US" sz="1400" dirty="0">
                <a:solidFill>
                  <a:schemeClr val="tx1"/>
                </a:solidFill>
              </a:rPr>
              <a:t>. </a:t>
            </a:r>
            <a:r>
              <a:rPr lang="en-US" sz="1400" dirty="0" err="1">
                <a:solidFill>
                  <a:schemeClr val="tx1"/>
                </a:solidFill>
              </a:rPr>
              <a:t>Sekiranya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berbeza</a:t>
            </a:r>
            <a:r>
              <a:rPr lang="en-US" sz="1400" dirty="0">
                <a:solidFill>
                  <a:schemeClr val="tx1"/>
                </a:solidFill>
              </a:rPr>
              <a:t>, </a:t>
            </a:r>
            <a:r>
              <a:rPr lang="en-US" sz="1400" dirty="0" err="1">
                <a:solidFill>
                  <a:schemeClr val="tx1"/>
                </a:solidFill>
              </a:rPr>
              <a:t>sistem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akan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menjana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lebih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dari</a:t>
            </a:r>
            <a:r>
              <a:rPr lang="en-US" sz="1400" dirty="0">
                <a:solidFill>
                  <a:schemeClr val="tx1"/>
                </a:solidFill>
              </a:rPr>
              <a:t> 1 </a:t>
            </a:r>
            <a:r>
              <a:rPr lang="en-US" sz="1400" dirty="0" err="1">
                <a:solidFill>
                  <a:schemeClr val="tx1"/>
                </a:solidFill>
              </a:rPr>
              <a:t>permintaan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pembelian</a:t>
            </a:r>
            <a:r>
              <a:rPr lang="en-US" sz="1400" dirty="0">
                <a:solidFill>
                  <a:schemeClr val="tx1"/>
                </a:solidFill>
              </a:rPr>
              <a:t>.</a:t>
            </a:r>
          </a:p>
          <a:p>
            <a:pPr algn="just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677401" y="1905000"/>
            <a:ext cx="559635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524000" y="0"/>
            <a:ext cx="9144000" cy="381000"/>
          </a:xfrm>
          <a:prstGeom prst="rect">
            <a:avLst/>
          </a:prstGeom>
          <a:solidFill>
            <a:srgbClr val="34C8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PEMINTA - PENYEDIAAN NOTA MINTA (3/3) </a:t>
            </a:r>
          </a:p>
        </p:txBody>
      </p:sp>
    </p:spTree>
    <p:extLst>
      <p:ext uri="{BB962C8B-B14F-4D97-AF65-F5344CB8AC3E}">
        <p14:creationId xmlns:p14="http://schemas.microsoft.com/office/powerpoint/2010/main" val="171758924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04800"/>
            <a:ext cx="9144000" cy="6400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600201" y="3733799"/>
            <a:ext cx="8991599" cy="12192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44B81-B866-4602-900E-C279E5039DEB}" type="slidenum">
              <a:rPr lang="en-US" smtClean="0"/>
              <a:pPr/>
              <a:t>57</a:t>
            </a:fld>
            <a:endParaRPr lang="en-US"/>
          </a:p>
        </p:txBody>
      </p:sp>
      <p:sp>
        <p:nvSpPr>
          <p:cNvPr id="16" name="Rectangular Callout 15"/>
          <p:cNvSpPr/>
          <p:nvPr/>
        </p:nvSpPr>
        <p:spPr>
          <a:xfrm>
            <a:off x="3581401" y="1676400"/>
            <a:ext cx="5665525" cy="1145104"/>
          </a:xfrm>
          <a:prstGeom prst="wedgeRectCallout">
            <a:avLst>
              <a:gd name="adj1" fmla="val -21672"/>
              <a:gd name="adj2" fmla="val 42389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en-US" sz="1400" dirty="0">
              <a:solidFill>
                <a:schemeClr val="tx1"/>
              </a:solidFill>
            </a:endParaRPr>
          </a:p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en-US" sz="1400" dirty="0" err="1">
                <a:solidFill>
                  <a:schemeClr val="tx1"/>
                </a:solidFill>
              </a:rPr>
              <a:t>Pelulus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menyemak</a:t>
            </a:r>
            <a:r>
              <a:rPr lang="en-US" sz="1400" dirty="0">
                <a:solidFill>
                  <a:schemeClr val="tx1"/>
                </a:solidFill>
              </a:rPr>
              <a:t> Nota </a:t>
            </a:r>
            <a:r>
              <a:rPr lang="en-US" sz="1400" dirty="0" err="1">
                <a:solidFill>
                  <a:schemeClr val="tx1"/>
                </a:solidFill>
              </a:rPr>
              <a:t>Minta</a:t>
            </a:r>
            <a:r>
              <a:rPr lang="en-US" sz="1400" dirty="0">
                <a:solidFill>
                  <a:schemeClr val="tx1"/>
                </a:solidFill>
              </a:rPr>
              <a:t> yang </a:t>
            </a:r>
            <a:r>
              <a:rPr lang="en-US" sz="1400" dirty="0" err="1">
                <a:solidFill>
                  <a:schemeClr val="tx1"/>
                </a:solidFill>
              </a:rPr>
              <a:t>disyorkan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oleh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Peminta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bagi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setiap</a:t>
            </a:r>
            <a:r>
              <a:rPr lang="en-US" sz="1400" dirty="0">
                <a:solidFill>
                  <a:schemeClr val="tx1"/>
                </a:solidFill>
              </a:rPr>
              <a:t> item.</a:t>
            </a:r>
          </a:p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en-US" sz="1400" dirty="0" err="1">
                <a:solidFill>
                  <a:schemeClr val="tx1"/>
                </a:solidFill>
              </a:rPr>
              <a:t>Pelulus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boleh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meminda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pembekal</a:t>
            </a:r>
            <a:r>
              <a:rPr lang="en-US" sz="1400" dirty="0">
                <a:solidFill>
                  <a:schemeClr val="tx1"/>
                </a:solidFill>
              </a:rPr>
              <a:t> yang </a:t>
            </a:r>
            <a:r>
              <a:rPr lang="en-US" sz="1400" dirty="0" err="1">
                <a:solidFill>
                  <a:schemeClr val="tx1"/>
                </a:solidFill>
              </a:rPr>
              <a:t>telah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disyorkan</a:t>
            </a:r>
            <a:r>
              <a:rPr lang="en-US" sz="1400" dirty="0">
                <a:solidFill>
                  <a:schemeClr val="tx1"/>
                </a:solidFill>
              </a:rPr>
              <a:t> (</a:t>
            </a:r>
            <a:r>
              <a:rPr lang="en-US" sz="1400" dirty="0" err="1">
                <a:solidFill>
                  <a:schemeClr val="tx1"/>
                </a:solidFill>
              </a:rPr>
              <a:t>sekiranya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perlu</a:t>
            </a:r>
            <a:r>
              <a:rPr lang="en-US" sz="1400" dirty="0">
                <a:solidFill>
                  <a:schemeClr val="tx1"/>
                </a:solidFill>
              </a:rPr>
              <a:t>)  </a:t>
            </a:r>
            <a:r>
              <a:rPr lang="en-US" sz="1400" dirty="0" err="1">
                <a:solidFill>
                  <a:schemeClr val="tx1"/>
                </a:solidFill>
              </a:rPr>
              <a:t>dan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maklumat-maklumat</a:t>
            </a:r>
            <a:r>
              <a:rPr lang="en-US" sz="1400" dirty="0">
                <a:solidFill>
                  <a:schemeClr val="tx1"/>
                </a:solidFill>
              </a:rPr>
              <a:t> lain yang </a:t>
            </a:r>
            <a:r>
              <a:rPr lang="en-US" sz="1400" dirty="0" err="1">
                <a:solidFill>
                  <a:schemeClr val="tx1"/>
                </a:solidFill>
              </a:rPr>
              <a:t>berkaitan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seterusnya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meluluskan</a:t>
            </a:r>
            <a:r>
              <a:rPr lang="en-US" sz="1400" dirty="0">
                <a:solidFill>
                  <a:schemeClr val="tx1"/>
                </a:solidFill>
              </a:rPr>
              <a:t> Nota </a:t>
            </a:r>
            <a:r>
              <a:rPr lang="en-US" sz="1400" dirty="0" err="1">
                <a:solidFill>
                  <a:schemeClr val="tx1"/>
                </a:solidFill>
              </a:rPr>
              <a:t>Minta</a:t>
            </a:r>
            <a:r>
              <a:rPr lang="en-US" sz="1400" dirty="0">
                <a:solidFill>
                  <a:schemeClr val="tx1"/>
                </a:solidFill>
              </a:rPr>
              <a:t>.</a:t>
            </a:r>
          </a:p>
          <a:p>
            <a:pPr algn="just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0" y="0"/>
            <a:ext cx="9144000" cy="381000"/>
          </a:xfrm>
          <a:prstGeom prst="rect">
            <a:avLst/>
          </a:prstGeom>
          <a:solidFill>
            <a:srgbClr val="34C8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PELULUS - LULUS/KAJI SEMULA/TOLAK NOTA MINTA</a:t>
            </a:r>
          </a:p>
        </p:txBody>
      </p:sp>
    </p:spTree>
    <p:extLst>
      <p:ext uri="{BB962C8B-B14F-4D97-AF65-F5344CB8AC3E}">
        <p14:creationId xmlns:p14="http://schemas.microsoft.com/office/powerpoint/2010/main" val="428571485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44B81-B866-4602-900E-C279E5039DEB}" type="slidenum">
              <a:rPr lang="en-US" smtClean="0"/>
              <a:t>58</a:t>
            </a:fld>
            <a:endParaRPr lang="en-US"/>
          </a:p>
        </p:txBody>
      </p:sp>
      <p:sp>
        <p:nvSpPr>
          <p:cNvPr id="35" name="Rounded Rectangle 34"/>
          <p:cNvSpPr/>
          <p:nvPr/>
        </p:nvSpPr>
        <p:spPr bwMode="auto">
          <a:xfrm>
            <a:off x="2743200" y="2185529"/>
            <a:ext cx="1829610" cy="1700670"/>
          </a:xfrm>
          <a:prstGeom prst="roundRect">
            <a:avLst>
              <a:gd name="adj" fmla="val 10000"/>
            </a:avLst>
          </a:prstGeom>
          <a:solidFill>
            <a:schemeClr val="bg1"/>
          </a:solidFill>
          <a:ln w="6350">
            <a:solidFill>
              <a:schemeClr val="tx1"/>
            </a:solidFill>
          </a:ln>
          <a:effectLst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1200" u="sng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Urusetia</a:t>
            </a:r>
            <a:endParaRPr lang="en-US" sz="1200" u="sng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1200" u="sng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182563" indent="-182563">
              <a:buFont typeface="Arial" pitchFamily="34" charset="0"/>
              <a:buChar char="•"/>
              <a:defRPr/>
            </a:pPr>
            <a:r>
              <a:rPr lang="en-US" sz="1200" kern="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Penyediaan</a:t>
            </a:r>
            <a:r>
              <a:rPr lang="en-US" sz="1200" kern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Surat </a:t>
            </a:r>
            <a:r>
              <a:rPr lang="en-US" sz="1200" kern="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Setuju</a:t>
            </a:r>
            <a:r>
              <a:rPr lang="en-US" sz="1200" kern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kern="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Terima</a:t>
            </a:r>
            <a:r>
              <a:rPr lang="en-US" sz="1200" kern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(SST)</a:t>
            </a:r>
          </a:p>
          <a:p>
            <a:pPr marL="182563" indent="-182563">
              <a:buFont typeface="Arial" pitchFamily="34" charset="0"/>
              <a:buChar char="•"/>
              <a:defRPr/>
            </a:pPr>
            <a:r>
              <a:rPr lang="en-US" sz="1200" kern="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Diserahkan</a:t>
            </a:r>
            <a:r>
              <a:rPr lang="en-US" sz="1200" kern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kern="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kepada</a:t>
            </a:r>
            <a:r>
              <a:rPr lang="en-US" sz="1200" kern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kern="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pelulus</a:t>
            </a:r>
            <a:r>
              <a:rPr lang="en-US" sz="1200" kern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1200" kern="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jika</a:t>
            </a:r>
            <a:r>
              <a:rPr lang="en-US" sz="1200" kern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kern="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perlu</a:t>
            </a:r>
            <a:r>
              <a:rPr lang="en-US" sz="1200" kern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en-US" sz="1200" kern="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untuk</a:t>
            </a:r>
            <a:r>
              <a:rPr lang="en-US" sz="1200" kern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kern="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tujuan</a:t>
            </a:r>
            <a:r>
              <a:rPr lang="en-US" sz="1200" kern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kern="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semakan</a:t>
            </a:r>
            <a:endParaRPr lang="en-US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ounded Rectangle 35"/>
          <p:cNvSpPr/>
          <p:nvPr/>
        </p:nvSpPr>
        <p:spPr bwMode="auto">
          <a:xfrm>
            <a:off x="5334000" y="2185529"/>
            <a:ext cx="1676400" cy="1700670"/>
          </a:xfrm>
          <a:prstGeom prst="roundRect">
            <a:avLst>
              <a:gd name="adj" fmla="val 10000"/>
            </a:avLst>
          </a:prstGeom>
          <a:solidFill>
            <a:schemeClr val="bg1"/>
          </a:solidFill>
          <a:ln w="6350">
            <a:solidFill>
              <a:schemeClr val="tx1"/>
            </a:solidFill>
          </a:ln>
          <a:effectLst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lvl="0" algn="ctr">
              <a:defRPr/>
            </a:pPr>
            <a:r>
              <a:rPr lang="en-US" sz="1200" u="sng" kern="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Pembekal</a:t>
            </a:r>
            <a:endParaRPr lang="en-US" sz="1200" u="sng" kern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algn="ctr">
              <a:defRPr/>
            </a:pPr>
            <a:endParaRPr lang="en-US" sz="1200" u="sng" kern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182563" indent="-182563">
              <a:buFont typeface="Arial" pitchFamily="34" charset="0"/>
              <a:buChar char="•"/>
              <a:defRPr/>
            </a:pPr>
            <a:r>
              <a:rPr lang="en-US" sz="1200" kern="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Penetapan</a:t>
            </a:r>
            <a:r>
              <a:rPr lang="en-US" sz="1200" kern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kern="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Kod</a:t>
            </a:r>
            <a:r>
              <a:rPr lang="en-US" sz="1200" kern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Item</a:t>
            </a:r>
          </a:p>
          <a:p>
            <a:pPr marL="182563" indent="-182563">
              <a:buFont typeface="Arial" pitchFamily="34" charset="0"/>
              <a:buChar char="•"/>
              <a:defRPr/>
            </a:pPr>
            <a:r>
              <a:rPr lang="en-US" sz="1200" kern="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Pengakuan</a:t>
            </a:r>
            <a:r>
              <a:rPr lang="en-US" sz="1200" kern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kern="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Penerimaan</a:t>
            </a:r>
            <a:r>
              <a:rPr lang="en-US" sz="1200" kern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Surat </a:t>
            </a:r>
            <a:r>
              <a:rPr lang="en-US" sz="1200" kern="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Setuju</a:t>
            </a:r>
            <a:r>
              <a:rPr lang="en-US" sz="1200" kern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kern="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Terima</a:t>
            </a:r>
            <a:endParaRPr lang="en-US" sz="1200" kern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en-US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Rounded Rectangle 44"/>
          <p:cNvSpPr/>
          <p:nvPr/>
        </p:nvSpPr>
        <p:spPr bwMode="auto">
          <a:xfrm>
            <a:off x="7621104" y="2185529"/>
            <a:ext cx="1675296" cy="1700670"/>
          </a:xfrm>
          <a:prstGeom prst="roundRect">
            <a:avLst>
              <a:gd name="adj" fmla="val 10000"/>
            </a:avLst>
          </a:prstGeom>
          <a:solidFill>
            <a:schemeClr val="bg1"/>
          </a:solidFill>
          <a:ln w="6350">
            <a:solidFill>
              <a:schemeClr val="tx1"/>
            </a:solidFill>
          </a:ln>
          <a:effectLst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lvl="0" algn="ctr">
              <a:defRPr/>
            </a:pPr>
            <a:r>
              <a:rPr lang="en-US" sz="1200" u="sng" kern="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Urusetia</a:t>
            </a:r>
            <a:endParaRPr lang="en-US" sz="1200" u="sng" kern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algn="ctr">
              <a:defRPr/>
            </a:pPr>
            <a:endParaRPr lang="en-US" sz="1200" u="sng" kern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182563" indent="-182563">
              <a:buFont typeface="Arial" pitchFamily="34" charset="0"/>
              <a:buChar char="•"/>
              <a:defRPr/>
            </a:pPr>
            <a:r>
              <a:rPr lang="en-US" sz="1200" kern="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Pengesahan</a:t>
            </a:r>
            <a:r>
              <a:rPr lang="en-US" sz="1200" kern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kern="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Pengakuan</a:t>
            </a:r>
            <a:r>
              <a:rPr lang="en-US" sz="1200" kern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kern="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Penerimaan</a:t>
            </a:r>
            <a:r>
              <a:rPr lang="en-US" sz="1200" kern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Surat </a:t>
            </a:r>
            <a:r>
              <a:rPr lang="en-US" sz="1200" kern="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Setuju</a:t>
            </a:r>
            <a:r>
              <a:rPr lang="en-US" sz="1200" kern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kern="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Terima</a:t>
            </a:r>
            <a:endParaRPr lang="en-US" sz="1200" kern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en-US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524000" y="0"/>
            <a:ext cx="9144000" cy="542260"/>
          </a:xfrm>
          <a:prstGeom prst="rect">
            <a:avLst/>
          </a:prstGeom>
          <a:solidFill>
            <a:srgbClr val="34C8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PENYEDIAAN SURAT SETUJU TERIMA</a:t>
            </a:r>
          </a:p>
        </p:txBody>
      </p:sp>
      <p:sp>
        <p:nvSpPr>
          <p:cNvPr id="46" name="Pentagon 45"/>
          <p:cNvSpPr/>
          <p:nvPr/>
        </p:nvSpPr>
        <p:spPr>
          <a:xfrm rot="5400000">
            <a:off x="1744299" y="541701"/>
            <a:ext cx="1388199" cy="1524003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171450" indent="-171450">
              <a:buFont typeface="Arial" pitchFamily="34" charset="0"/>
              <a:buChar char="•"/>
            </a:pPr>
            <a:r>
              <a:rPr lang="en-US" sz="1200" b="1" i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Dari </a:t>
            </a:r>
            <a:r>
              <a:rPr lang="en-US" sz="1200" b="1" i="1" kern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carian</a:t>
            </a:r>
            <a:r>
              <a:rPr lang="en-US" sz="1200" b="1" i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i="1" kern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katalog</a:t>
            </a:r>
            <a:r>
              <a:rPr lang="en-US" sz="1200" b="1" i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b="1" i="1" kern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Pertayaan</a:t>
            </a:r>
            <a:r>
              <a:rPr lang="en-US" sz="1200" b="1" i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item, </a:t>
            </a:r>
            <a:r>
              <a:rPr lang="en-US" sz="1200" b="1" i="1" kern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pelawaan</a:t>
            </a:r>
            <a:r>
              <a:rPr lang="en-US" sz="1200" b="1" i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i="1" kern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tawaran</a:t>
            </a:r>
            <a:r>
              <a:rPr lang="en-US" sz="1200" b="1" i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i="1" kern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harga</a:t>
            </a:r>
            <a:endParaRPr lang="en-US" sz="1200" b="1" i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itchFamily="34" charset="0"/>
              <a:buChar char="•"/>
            </a:pPr>
            <a:endParaRPr lang="en-US" sz="12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Pentagon 13"/>
          <p:cNvSpPr/>
          <p:nvPr/>
        </p:nvSpPr>
        <p:spPr>
          <a:xfrm>
            <a:off x="7391400" y="4521531"/>
            <a:ext cx="2132496" cy="865632"/>
          </a:xfrm>
          <a:prstGeom prst="homePlat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itchFamily="34" charset="0"/>
              <a:buChar char="•"/>
            </a:pPr>
            <a:r>
              <a:rPr lang="en-MY" sz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Sistem</a:t>
            </a:r>
            <a:r>
              <a:rPr lang="en-MY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MY" sz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mengwujudkan</a:t>
            </a:r>
            <a:r>
              <a:rPr lang="en-MY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MY" sz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kontrak</a:t>
            </a:r>
            <a:r>
              <a:rPr lang="en-MY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MY" sz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untuk</a:t>
            </a:r>
            <a:r>
              <a:rPr lang="en-MY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MY" sz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dilengkapkan</a:t>
            </a:r>
            <a:r>
              <a:rPr lang="en-MY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di </a:t>
            </a:r>
            <a:r>
              <a:rPr lang="en-MY" sz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modul</a:t>
            </a:r>
            <a:r>
              <a:rPr lang="en-MY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MY" sz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Pengurusan</a:t>
            </a:r>
            <a:r>
              <a:rPr lang="en-MY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MY" sz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Kontrak</a:t>
            </a:r>
            <a:endParaRPr lang="en-MY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6" name="Elbow Connector 15"/>
          <p:cNvCxnSpPr>
            <a:stCxn id="46" idx="3"/>
            <a:endCxn id="35" idx="1"/>
          </p:cNvCxnSpPr>
          <p:nvPr/>
        </p:nvCxnSpPr>
        <p:spPr>
          <a:xfrm rot="16200000" flipH="1">
            <a:off x="2071768" y="2364431"/>
            <a:ext cx="1038063" cy="304803"/>
          </a:xfrm>
          <a:prstGeom prst="bentConnector2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35" idx="3"/>
            <a:endCxn id="36" idx="1"/>
          </p:cNvCxnSpPr>
          <p:nvPr/>
        </p:nvCxnSpPr>
        <p:spPr>
          <a:xfrm>
            <a:off x="4572810" y="3035864"/>
            <a:ext cx="761190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36" idx="3"/>
            <a:endCxn id="45" idx="1"/>
          </p:cNvCxnSpPr>
          <p:nvPr/>
        </p:nvCxnSpPr>
        <p:spPr>
          <a:xfrm>
            <a:off x="7010400" y="3035864"/>
            <a:ext cx="610704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45" idx="2"/>
          </p:cNvCxnSpPr>
          <p:nvPr/>
        </p:nvCxnSpPr>
        <p:spPr>
          <a:xfrm>
            <a:off x="8458752" y="3886199"/>
            <a:ext cx="0" cy="63533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200399" y="612309"/>
            <a:ext cx="205667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b="1" dirty="0">
                <a:solidFill>
                  <a:srgbClr val="FF0000"/>
                </a:solidFill>
              </a:rPr>
              <a:t>Jenis Pemenuhan Bermasa Berjadual</a:t>
            </a:r>
          </a:p>
          <a:p>
            <a:endParaRPr lang="en-US" sz="11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95213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Callout 1 6"/>
          <p:cNvSpPr/>
          <p:nvPr/>
        </p:nvSpPr>
        <p:spPr>
          <a:xfrm>
            <a:off x="4335238" y="1600200"/>
            <a:ext cx="3200399" cy="990600"/>
          </a:xfrm>
          <a:prstGeom prst="borderCallout1">
            <a:avLst>
              <a:gd name="adj1" fmla="val 108433"/>
              <a:gd name="adj2" fmla="val 49146"/>
              <a:gd name="adj3" fmla="val 193220"/>
              <a:gd name="adj4" fmla="val 43806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en-US" sz="1600" dirty="0" err="1"/>
              <a:t>Cari</a:t>
            </a:r>
            <a:r>
              <a:rPr lang="en-US" sz="1600" dirty="0"/>
              <a:t> SST </a:t>
            </a:r>
            <a:r>
              <a:rPr lang="en-US" sz="1600" dirty="0" err="1"/>
              <a:t>berstatus</a:t>
            </a:r>
            <a:r>
              <a:rPr lang="en-US" sz="1600" dirty="0"/>
              <a:t> </a:t>
            </a:r>
            <a:r>
              <a:rPr lang="en-US" sz="1600" dirty="0" err="1"/>
              <a:t>Menunggu</a:t>
            </a:r>
            <a:r>
              <a:rPr lang="en-US" sz="1600" dirty="0"/>
              <a:t> </a:t>
            </a:r>
            <a:r>
              <a:rPr lang="en-US" sz="1600" dirty="0" err="1"/>
              <a:t>Penyerahan</a:t>
            </a:r>
            <a:r>
              <a:rPr lang="en-US" sz="1600" dirty="0"/>
              <a:t> </a:t>
            </a:r>
            <a:r>
              <a:rPr lang="en-US" sz="1600" dirty="0" err="1"/>
              <a:t>Surat</a:t>
            </a:r>
            <a:r>
              <a:rPr lang="en-US" sz="1600" dirty="0"/>
              <a:t> </a:t>
            </a:r>
            <a:r>
              <a:rPr lang="en-US" sz="1600" dirty="0" err="1"/>
              <a:t>Setuju</a:t>
            </a:r>
            <a:r>
              <a:rPr lang="en-US" sz="1600" dirty="0"/>
              <a:t> </a:t>
            </a:r>
            <a:r>
              <a:rPr lang="en-US" sz="1600" dirty="0" err="1"/>
              <a:t>Terima</a:t>
            </a:r>
            <a:r>
              <a:rPr lang="en-US" sz="1600" dirty="0"/>
              <a:t>.</a:t>
            </a:r>
          </a:p>
          <a:p>
            <a:pPr marL="342900" indent="-342900">
              <a:buAutoNum type="arabicPeriod"/>
            </a:pPr>
            <a:endParaRPr lang="en-US" sz="1600" dirty="0"/>
          </a:p>
          <a:p>
            <a:pPr marL="342900" indent="-342900">
              <a:buAutoNum type="arabicPeriod"/>
            </a:pPr>
            <a:r>
              <a:rPr lang="en-US" sz="1600" dirty="0" err="1"/>
              <a:t>klik</a:t>
            </a:r>
            <a:r>
              <a:rPr lang="en-US" sz="1600" dirty="0"/>
              <a:t> </a:t>
            </a:r>
            <a:r>
              <a:rPr lang="en-US" sz="1600" dirty="0" err="1"/>
              <a:t>pautan</a:t>
            </a:r>
            <a:r>
              <a:rPr lang="en-US" sz="1600" dirty="0"/>
              <a:t> </a:t>
            </a:r>
            <a:r>
              <a:rPr lang="en-US" sz="1600" dirty="0" err="1"/>
              <a:t>Perihal</a:t>
            </a:r>
            <a:endParaRPr lang="en-US" sz="1600" dirty="0"/>
          </a:p>
        </p:txBody>
      </p:sp>
      <p:pic>
        <p:nvPicPr>
          <p:cNvPr id="8704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45"/>
          <a:stretch/>
        </p:blipFill>
        <p:spPr bwMode="auto">
          <a:xfrm>
            <a:off x="1524000" y="304800"/>
            <a:ext cx="91440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44B81-B866-4602-900E-C279E5039DEB}" type="slidenum">
              <a:rPr lang="en-US" smtClean="0"/>
              <a:pPr/>
              <a:t>59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258300" y="5943601"/>
            <a:ext cx="1371601" cy="38443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0" name="Rectangular Callout 9"/>
          <p:cNvSpPr/>
          <p:nvPr/>
        </p:nvSpPr>
        <p:spPr>
          <a:xfrm>
            <a:off x="6562664" y="2215599"/>
            <a:ext cx="4046765" cy="1480652"/>
          </a:xfrm>
          <a:prstGeom prst="wedgeRectCallout">
            <a:avLst>
              <a:gd name="adj1" fmla="val 21378"/>
              <a:gd name="adj2" fmla="val 51615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400" dirty="0" err="1"/>
              <a:t>Urusetia</a:t>
            </a:r>
            <a:r>
              <a:rPr lang="en-US" sz="1400" dirty="0"/>
              <a:t> </a:t>
            </a:r>
            <a:r>
              <a:rPr lang="en-US" sz="1400" dirty="0" err="1"/>
              <a:t>akan</a:t>
            </a:r>
            <a:r>
              <a:rPr lang="en-US" sz="1400" dirty="0"/>
              <a:t> </a:t>
            </a:r>
            <a:r>
              <a:rPr lang="en-US" sz="1400" dirty="0" err="1"/>
              <a:t>menyediakan</a:t>
            </a:r>
            <a:r>
              <a:rPr lang="en-US" sz="1400" dirty="0"/>
              <a:t> </a:t>
            </a:r>
            <a:r>
              <a:rPr lang="en-US" sz="1400" dirty="0" err="1"/>
              <a:t>surat</a:t>
            </a:r>
            <a:r>
              <a:rPr lang="en-US" sz="1400" dirty="0"/>
              <a:t> </a:t>
            </a:r>
            <a:r>
              <a:rPr lang="en-US" sz="1400" dirty="0" err="1"/>
              <a:t>setuju</a:t>
            </a:r>
            <a:r>
              <a:rPr lang="en-US" sz="1400" dirty="0"/>
              <a:t> </a:t>
            </a:r>
            <a:r>
              <a:rPr lang="en-US" sz="1400" dirty="0" err="1"/>
              <a:t>terima</a:t>
            </a:r>
            <a:r>
              <a:rPr lang="en-US" sz="1400" dirty="0"/>
              <a:t> </a:t>
            </a:r>
            <a:r>
              <a:rPr lang="en-US" sz="1400" dirty="0" err="1"/>
              <a:t>bagi</a:t>
            </a:r>
            <a:r>
              <a:rPr lang="en-US" sz="1400" dirty="0"/>
              <a:t> </a:t>
            </a:r>
            <a:r>
              <a:rPr lang="en-US" sz="1400" dirty="0" err="1"/>
              <a:t>pembekal</a:t>
            </a:r>
            <a:r>
              <a:rPr lang="en-US" sz="1400" dirty="0"/>
              <a:t>  yang </a:t>
            </a:r>
            <a:r>
              <a:rPr lang="en-US" sz="1400" dirty="0" err="1"/>
              <a:t>dipilih</a:t>
            </a:r>
            <a:r>
              <a:rPr lang="en-US" sz="1400" dirty="0"/>
              <a:t>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en-US" sz="1400" dirty="0"/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400" dirty="0" err="1"/>
              <a:t>Sekiranya</a:t>
            </a:r>
            <a:r>
              <a:rPr lang="en-US" sz="1400" dirty="0"/>
              <a:t> </a:t>
            </a:r>
            <a:r>
              <a:rPr lang="en-US" sz="1400" dirty="0" err="1"/>
              <a:t>pemilihan</a:t>
            </a:r>
            <a:r>
              <a:rPr lang="en-US" sz="1400" dirty="0"/>
              <a:t> </a:t>
            </a:r>
            <a:r>
              <a:rPr lang="en-US" sz="1400" dirty="0" err="1"/>
              <a:t>pembekal</a:t>
            </a:r>
            <a:r>
              <a:rPr lang="en-US" sz="1400" dirty="0"/>
              <a:t> </a:t>
            </a:r>
            <a:r>
              <a:rPr lang="en-US" sz="1400" dirty="0" err="1"/>
              <a:t>berdasarkan</a:t>
            </a:r>
            <a:r>
              <a:rPr lang="en-US" sz="1400" dirty="0"/>
              <a:t> item </a:t>
            </a:r>
            <a:r>
              <a:rPr lang="en-US" sz="1400" dirty="0" err="1"/>
              <a:t>dan</a:t>
            </a:r>
            <a:r>
              <a:rPr lang="en-US" sz="1400" dirty="0"/>
              <a:t> </a:t>
            </a:r>
            <a:r>
              <a:rPr lang="en-US" sz="1400" dirty="0" err="1"/>
              <a:t>lebih</a:t>
            </a:r>
            <a:r>
              <a:rPr lang="en-US" sz="1400" dirty="0"/>
              <a:t> </a:t>
            </a:r>
            <a:r>
              <a:rPr lang="en-US" sz="1400" dirty="0" err="1"/>
              <a:t>dari</a:t>
            </a:r>
            <a:r>
              <a:rPr lang="en-US" sz="1400" dirty="0"/>
              <a:t> </a:t>
            </a:r>
            <a:r>
              <a:rPr lang="en-US" sz="1400" dirty="0" err="1"/>
              <a:t>satu</a:t>
            </a:r>
            <a:r>
              <a:rPr lang="en-US" sz="1400" dirty="0"/>
              <a:t> </a:t>
            </a:r>
            <a:r>
              <a:rPr lang="en-US" sz="1400" dirty="0" err="1"/>
              <a:t>pembekal</a:t>
            </a:r>
            <a:r>
              <a:rPr lang="en-US" sz="1400" dirty="0"/>
              <a:t> </a:t>
            </a:r>
            <a:r>
              <a:rPr lang="en-US" sz="1400" dirty="0" err="1"/>
              <a:t>terpilih</a:t>
            </a:r>
            <a:r>
              <a:rPr lang="en-US" sz="1400" dirty="0"/>
              <a:t> SST </a:t>
            </a:r>
            <a:r>
              <a:rPr lang="en-US" sz="1400" dirty="0" err="1"/>
              <a:t>perlu</a:t>
            </a:r>
            <a:r>
              <a:rPr lang="en-US" sz="1400" dirty="0"/>
              <a:t> </a:t>
            </a:r>
            <a:r>
              <a:rPr lang="en-US" sz="1400" dirty="0" err="1"/>
              <a:t>disediakan</a:t>
            </a:r>
            <a:r>
              <a:rPr lang="en-US" sz="1400" dirty="0"/>
              <a:t> </a:t>
            </a:r>
            <a:r>
              <a:rPr lang="en-US" sz="1400" dirty="0" err="1"/>
              <a:t>bagi</a:t>
            </a:r>
            <a:r>
              <a:rPr lang="en-US" sz="1400" dirty="0"/>
              <a:t> </a:t>
            </a:r>
            <a:r>
              <a:rPr lang="en-US" sz="1400" dirty="0" err="1"/>
              <a:t>setiap</a:t>
            </a:r>
            <a:r>
              <a:rPr lang="en-US" sz="1400" dirty="0"/>
              <a:t> </a:t>
            </a:r>
            <a:r>
              <a:rPr lang="en-US" sz="1400" dirty="0" err="1"/>
              <a:t>pembekal</a:t>
            </a:r>
            <a:r>
              <a:rPr lang="en-US" sz="1400" dirty="0"/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1524000" y="0"/>
            <a:ext cx="9144000" cy="381000"/>
          </a:xfrm>
          <a:prstGeom prst="rect">
            <a:avLst/>
          </a:prstGeom>
          <a:solidFill>
            <a:srgbClr val="34C8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URUSETIA - PENYEDIAAN SURAT SETUJU TERIMA (1/8)</a:t>
            </a:r>
          </a:p>
        </p:txBody>
      </p:sp>
    </p:spTree>
    <p:extLst>
      <p:ext uri="{BB962C8B-B14F-4D97-AF65-F5344CB8AC3E}">
        <p14:creationId xmlns:p14="http://schemas.microsoft.com/office/powerpoint/2010/main" val="25644999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254" b="987"/>
          <a:stretch/>
        </p:blipFill>
        <p:spPr bwMode="auto">
          <a:xfrm flipH="1">
            <a:off x="1524000" y="-4505"/>
            <a:ext cx="3045196" cy="3468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0000" endA="300" endPos="90000" dir="5400000" sy="-100000" algn="bl" rotWithShape="0"/>
          </a:effectLst>
        </p:spPr>
      </p:pic>
      <p:sp>
        <p:nvSpPr>
          <p:cNvPr id="17" name="Rectangle 16"/>
          <p:cNvSpPr/>
          <p:nvPr/>
        </p:nvSpPr>
        <p:spPr>
          <a:xfrm>
            <a:off x="1524000" y="3361325"/>
            <a:ext cx="4811486" cy="1022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6548246" y="2604086"/>
            <a:ext cx="2830883" cy="526634"/>
          </a:xfrm>
        </p:spPr>
        <p:txBody>
          <a:bodyPr anchor="t" anchorCtr="0">
            <a:noAutofit/>
          </a:bodyPr>
          <a:lstStyle/>
          <a:p>
            <a:pPr algn="l"/>
            <a:r>
              <a:rPr lang="en-US" sz="2800" b="1" dirty="0" err="1">
                <a:latin typeface="Century Gothic" panose="020B0502020202020204" pitchFamily="34" charset="0"/>
                <a:cs typeface="helvetica" panose="020B0604020202020204" pitchFamily="34" charset="0"/>
              </a:rPr>
              <a:t>Ciri-Ciri</a:t>
            </a:r>
            <a:br>
              <a:rPr lang="en-US" sz="2800" b="1" dirty="0">
                <a:latin typeface="Century Gothic" panose="020B0502020202020204" pitchFamily="34" charset="0"/>
                <a:cs typeface="helvetica" panose="020B0604020202020204" pitchFamily="34" charset="0"/>
              </a:rPr>
            </a:br>
            <a:r>
              <a:rPr lang="en-US" sz="2800" b="1" dirty="0">
                <a:latin typeface="Century Gothic" panose="020B0502020202020204" pitchFamily="34" charset="0"/>
                <a:cs typeface="helvetica" panose="020B0604020202020204" pitchFamily="34" charset="0"/>
              </a:rPr>
              <a:t>Modul </a:t>
            </a:r>
            <a:r>
              <a:rPr lang="en-US" sz="2800" b="1" dirty="0" err="1">
                <a:latin typeface="Century Gothic" panose="020B0502020202020204" pitchFamily="34" charset="0"/>
                <a:cs typeface="helvetica" panose="020B0604020202020204" pitchFamily="34" charset="0"/>
              </a:rPr>
              <a:t>Pembelian</a:t>
            </a:r>
            <a:r>
              <a:rPr lang="en-US" sz="2800" b="1" dirty="0">
                <a:latin typeface="Century Gothic" panose="020B0502020202020204" pitchFamily="34" charset="0"/>
                <a:cs typeface="helvetica" panose="020B0604020202020204" pitchFamily="34" charset="0"/>
              </a:rPr>
              <a:t> Terus </a:t>
            </a:r>
            <a:br>
              <a:rPr lang="en-US" sz="2800" b="1" dirty="0">
                <a:latin typeface="Century Gothic" panose="020B0502020202020204" pitchFamily="34" charset="0"/>
                <a:cs typeface="helvetica" panose="020B0604020202020204" pitchFamily="34" charset="0"/>
              </a:rPr>
            </a:br>
            <a:endParaRPr lang="en-US" sz="2800" b="1" dirty="0">
              <a:latin typeface="Century Gothic" panose="020B0502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5372385" y="2604086"/>
            <a:ext cx="1175861" cy="1514474"/>
          </a:xfrm>
          <a:prstGeom prst="ellipse">
            <a:avLst/>
          </a:prstGeom>
          <a:solidFill>
            <a:srgbClr val="0070C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5" name="Picture 10" descr="https://www.mldsolutions.com/uploads/objective-icon.png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8260" y="2816329"/>
            <a:ext cx="813426" cy="1089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44B81-B866-4602-900E-C279E5039DE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21683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Callout 1 6"/>
          <p:cNvSpPr/>
          <p:nvPr/>
        </p:nvSpPr>
        <p:spPr>
          <a:xfrm>
            <a:off x="4335238" y="1600200"/>
            <a:ext cx="3200399" cy="990600"/>
          </a:xfrm>
          <a:prstGeom prst="borderCallout1">
            <a:avLst>
              <a:gd name="adj1" fmla="val 108433"/>
              <a:gd name="adj2" fmla="val 49146"/>
              <a:gd name="adj3" fmla="val 193220"/>
              <a:gd name="adj4" fmla="val 43806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en-US" sz="1600" dirty="0" err="1"/>
              <a:t>Cari</a:t>
            </a:r>
            <a:r>
              <a:rPr lang="en-US" sz="1600" dirty="0"/>
              <a:t> SST </a:t>
            </a:r>
            <a:r>
              <a:rPr lang="en-US" sz="1600" dirty="0" err="1"/>
              <a:t>berstatus</a:t>
            </a:r>
            <a:r>
              <a:rPr lang="en-US" sz="1600" dirty="0"/>
              <a:t> </a:t>
            </a:r>
            <a:r>
              <a:rPr lang="en-US" sz="1600" dirty="0" err="1"/>
              <a:t>Menunggu</a:t>
            </a:r>
            <a:r>
              <a:rPr lang="en-US" sz="1600" dirty="0"/>
              <a:t> </a:t>
            </a:r>
            <a:r>
              <a:rPr lang="en-US" sz="1600" dirty="0" err="1"/>
              <a:t>Penyerahan</a:t>
            </a:r>
            <a:r>
              <a:rPr lang="en-US" sz="1600" dirty="0"/>
              <a:t> </a:t>
            </a:r>
            <a:r>
              <a:rPr lang="en-US" sz="1600" dirty="0" err="1"/>
              <a:t>Surat</a:t>
            </a:r>
            <a:r>
              <a:rPr lang="en-US" sz="1600" dirty="0"/>
              <a:t> </a:t>
            </a:r>
            <a:r>
              <a:rPr lang="en-US" sz="1600" dirty="0" err="1"/>
              <a:t>Setuju</a:t>
            </a:r>
            <a:r>
              <a:rPr lang="en-US" sz="1600" dirty="0"/>
              <a:t> </a:t>
            </a:r>
            <a:r>
              <a:rPr lang="en-US" sz="1600" dirty="0" err="1"/>
              <a:t>Terima</a:t>
            </a:r>
            <a:r>
              <a:rPr lang="en-US" sz="1600" dirty="0"/>
              <a:t>.</a:t>
            </a:r>
          </a:p>
          <a:p>
            <a:pPr marL="342900" indent="-342900">
              <a:buAutoNum type="arabicPeriod"/>
            </a:pPr>
            <a:endParaRPr lang="en-US" sz="1600" dirty="0"/>
          </a:p>
          <a:p>
            <a:pPr marL="342900" indent="-342900">
              <a:buAutoNum type="arabicPeriod"/>
            </a:pPr>
            <a:r>
              <a:rPr lang="en-US" sz="1600" dirty="0" err="1"/>
              <a:t>klik</a:t>
            </a:r>
            <a:r>
              <a:rPr lang="en-US" sz="1600" dirty="0"/>
              <a:t> </a:t>
            </a:r>
            <a:r>
              <a:rPr lang="en-US" sz="1600" dirty="0" err="1"/>
              <a:t>pautan</a:t>
            </a:r>
            <a:r>
              <a:rPr lang="en-US" sz="1600" dirty="0"/>
              <a:t> </a:t>
            </a:r>
            <a:r>
              <a:rPr lang="en-US" sz="1600" dirty="0" err="1"/>
              <a:t>Perihal</a:t>
            </a:r>
            <a:endParaRPr lang="en-US" sz="1600" dirty="0"/>
          </a:p>
        </p:txBody>
      </p:sp>
      <p:sp>
        <p:nvSpPr>
          <p:cNvPr id="9" name="Line Callout 1 8"/>
          <p:cNvSpPr/>
          <p:nvPr/>
        </p:nvSpPr>
        <p:spPr>
          <a:xfrm>
            <a:off x="7086602" y="5486400"/>
            <a:ext cx="3200399" cy="495300"/>
          </a:xfrm>
          <a:prstGeom prst="borderCallout1">
            <a:avLst>
              <a:gd name="adj1" fmla="val 8"/>
              <a:gd name="adj2" fmla="val 85427"/>
              <a:gd name="adj3" fmla="val -133520"/>
              <a:gd name="adj4" fmla="val 8553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en-US" sz="1600" dirty="0" err="1"/>
              <a:t>Klik</a:t>
            </a:r>
            <a:r>
              <a:rPr lang="en-US" sz="1600" dirty="0"/>
              <a:t> </a:t>
            </a:r>
            <a:r>
              <a:rPr lang="en-US" sz="1600" dirty="0" err="1"/>
              <a:t>butang</a:t>
            </a:r>
            <a:r>
              <a:rPr lang="en-US" sz="1600" dirty="0"/>
              <a:t> </a:t>
            </a:r>
            <a:r>
              <a:rPr lang="en-US" sz="1600" dirty="0" err="1"/>
              <a:t>Sedia</a:t>
            </a:r>
            <a:r>
              <a:rPr lang="en-US" sz="1600" dirty="0"/>
              <a:t> </a:t>
            </a:r>
            <a:r>
              <a:rPr lang="en-US" sz="1600" dirty="0" err="1"/>
              <a:t>Surat</a:t>
            </a:r>
            <a:r>
              <a:rPr lang="en-US" sz="1600" dirty="0"/>
              <a:t> </a:t>
            </a:r>
            <a:r>
              <a:rPr lang="en-US" sz="1600" dirty="0" err="1"/>
              <a:t>Setuju</a:t>
            </a:r>
            <a:r>
              <a:rPr lang="en-US" sz="1600" dirty="0"/>
              <a:t> </a:t>
            </a:r>
            <a:r>
              <a:rPr lang="en-US" sz="1600" dirty="0" err="1"/>
              <a:t>Taklimat</a:t>
            </a:r>
            <a:r>
              <a:rPr lang="en-US" sz="1600" dirty="0"/>
              <a:t>.</a:t>
            </a:r>
          </a:p>
        </p:txBody>
      </p:sp>
      <p:pic>
        <p:nvPicPr>
          <p:cNvPr id="8806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" r="1"/>
          <a:stretch/>
        </p:blipFill>
        <p:spPr bwMode="auto">
          <a:xfrm>
            <a:off x="1600200" y="1"/>
            <a:ext cx="9097370" cy="6553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9982200" y="5981700"/>
            <a:ext cx="6858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/>
              <a:t>Samb</a:t>
            </a:r>
            <a:r>
              <a:rPr lang="en-US" sz="1400" dirty="0"/>
              <a:t>.</a:t>
            </a:r>
            <a:endParaRPr lang="en-MY" sz="1400" dirty="0"/>
          </a:p>
        </p:txBody>
      </p:sp>
      <p:sp>
        <p:nvSpPr>
          <p:cNvPr id="14" name="Rectangular Callout 13"/>
          <p:cNvSpPr/>
          <p:nvPr/>
        </p:nvSpPr>
        <p:spPr>
          <a:xfrm>
            <a:off x="4360638" y="1143000"/>
            <a:ext cx="3284765" cy="762000"/>
          </a:xfrm>
          <a:prstGeom prst="wedgeRectCallout">
            <a:avLst>
              <a:gd name="adj1" fmla="val -70870"/>
              <a:gd name="adj2" fmla="val 146746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 dirty="0" err="1"/>
              <a:t>Maklumat</a:t>
            </a:r>
            <a:r>
              <a:rPr lang="en-US" sz="1400" dirty="0"/>
              <a:t> di </a:t>
            </a:r>
            <a:r>
              <a:rPr lang="en-US" sz="1400" dirty="0" err="1"/>
              <a:t>tiga</a:t>
            </a:r>
            <a:r>
              <a:rPr lang="en-US" sz="1400" dirty="0"/>
              <a:t> menu </a:t>
            </a:r>
            <a:r>
              <a:rPr lang="en-US" sz="1400" dirty="0" err="1"/>
              <a:t>ini</a:t>
            </a:r>
            <a:r>
              <a:rPr lang="en-US" sz="1400" dirty="0"/>
              <a:t> </a:t>
            </a:r>
            <a:r>
              <a:rPr lang="en-US" sz="1400" dirty="0" err="1"/>
              <a:t>perlu</a:t>
            </a:r>
            <a:r>
              <a:rPr lang="en-US" sz="1400" dirty="0"/>
              <a:t> </a:t>
            </a:r>
            <a:r>
              <a:rPr lang="en-US" sz="1400" dirty="0" err="1"/>
              <a:t>diambil</a:t>
            </a:r>
            <a:r>
              <a:rPr lang="en-US" sz="1400" dirty="0"/>
              <a:t> </a:t>
            </a:r>
            <a:r>
              <a:rPr lang="en-US" sz="1400" dirty="0" err="1"/>
              <a:t>perhatian</a:t>
            </a:r>
            <a:r>
              <a:rPr lang="en-US" sz="1400" dirty="0"/>
              <a:t> </a:t>
            </a:r>
            <a:r>
              <a:rPr lang="en-US" sz="1400" dirty="0" err="1"/>
              <a:t>oleh</a:t>
            </a:r>
            <a:r>
              <a:rPr lang="en-US" sz="1400" dirty="0"/>
              <a:t> </a:t>
            </a:r>
            <a:r>
              <a:rPr lang="en-US" sz="1400" dirty="0" err="1"/>
              <a:t>urusetia</a:t>
            </a:r>
            <a:r>
              <a:rPr lang="en-US" sz="1400" dirty="0"/>
              <a:t> </a:t>
            </a:r>
            <a:r>
              <a:rPr lang="en-US" sz="1400" dirty="0" err="1"/>
              <a:t>semasa</a:t>
            </a:r>
            <a:r>
              <a:rPr lang="en-US" sz="1400" dirty="0"/>
              <a:t> </a:t>
            </a:r>
            <a:r>
              <a:rPr lang="en-US" sz="1400" dirty="0" err="1"/>
              <a:t>penyediaan</a:t>
            </a:r>
            <a:r>
              <a:rPr lang="en-US" sz="1400" dirty="0"/>
              <a:t> SST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44B81-B866-4602-900E-C279E5039DEB}" type="slidenum">
              <a:rPr lang="en-US" smtClean="0"/>
              <a:pPr/>
              <a:t>60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600202" y="1981200"/>
            <a:ext cx="1752599" cy="685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6" name="Rectangle 15"/>
          <p:cNvSpPr/>
          <p:nvPr/>
        </p:nvSpPr>
        <p:spPr>
          <a:xfrm>
            <a:off x="1600200" y="3962400"/>
            <a:ext cx="1752600" cy="381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1" name="Rectangle 10"/>
          <p:cNvSpPr/>
          <p:nvPr/>
        </p:nvSpPr>
        <p:spPr>
          <a:xfrm>
            <a:off x="1524000" y="0"/>
            <a:ext cx="9144000" cy="381000"/>
          </a:xfrm>
          <a:prstGeom prst="rect">
            <a:avLst/>
          </a:prstGeom>
          <a:solidFill>
            <a:srgbClr val="34C8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URUSETIA - PENYEDIAAN SURAT SETUJU TERIMA (2/8)</a:t>
            </a:r>
          </a:p>
        </p:txBody>
      </p:sp>
      <p:sp>
        <p:nvSpPr>
          <p:cNvPr id="17" name="Rectangular Callout 16"/>
          <p:cNvSpPr/>
          <p:nvPr/>
        </p:nvSpPr>
        <p:spPr>
          <a:xfrm>
            <a:off x="7239001" y="4430974"/>
            <a:ext cx="3284765" cy="598227"/>
          </a:xfrm>
          <a:prstGeom prst="wedgeRectCallout">
            <a:avLst>
              <a:gd name="adj1" fmla="val -19350"/>
              <a:gd name="adj2" fmla="val 43361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 dirty="0" err="1"/>
              <a:t>Perincian</a:t>
            </a:r>
            <a:r>
              <a:rPr lang="en-US" sz="1400" dirty="0"/>
              <a:t> </a:t>
            </a:r>
            <a:r>
              <a:rPr lang="en-US" sz="1400" dirty="0" err="1"/>
              <a:t>pembekal</a:t>
            </a:r>
            <a:r>
              <a:rPr lang="en-US" sz="1400" dirty="0"/>
              <a:t> </a:t>
            </a:r>
            <a:r>
              <a:rPr lang="en-US" sz="1400" dirty="0" err="1"/>
              <a:t>dipaparkan</a:t>
            </a:r>
            <a:r>
              <a:rPr lang="en-US" sz="1400" dirty="0"/>
              <a:t> </a:t>
            </a:r>
            <a:r>
              <a:rPr lang="en-US" sz="1400" dirty="0" err="1"/>
              <a:t>secara</a:t>
            </a:r>
            <a:r>
              <a:rPr lang="en-US" sz="1400" dirty="0"/>
              <a:t> </a:t>
            </a:r>
            <a:r>
              <a:rPr lang="en-US" sz="1400" dirty="0" err="1"/>
              <a:t>automatik</a:t>
            </a:r>
            <a:endParaRPr lang="en-US" sz="14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3505200" y="2286000"/>
            <a:ext cx="0" cy="18288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3352802" y="2286000"/>
            <a:ext cx="15239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3352801" y="4114800"/>
            <a:ext cx="15239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8229600" y="320040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158503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81000"/>
            <a:ext cx="9067800" cy="621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276600" y="1016907"/>
            <a:ext cx="7213600" cy="33909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2" name="Rectangle 1"/>
          <p:cNvSpPr/>
          <p:nvPr/>
        </p:nvSpPr>
        <p:spPr>
          <a:xfrm>
            <a:off x="10134600" y="5981700"/>
            <a:ext cx="3810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  <a:endParaRPr lang="en-MY" dirty="0"/>
          </a:p>
        </p:txBody>
      </p:sp>
      <p:sp>
        <p:nvSpPr>
          <p:cNvPr id="14" name="Rectangular Callout 13"/>
          <p:cNvSpPr/>
          <p:nvPr/>
        </p:nvSpPr>
        <p:spPr>
          <a:xfrm>
            <a:off x="7107116" y="1171574"/>
            <a:ext cx="3217984" cy="2537278"/>
          </a:xfrm>
          <a:prstGeom prst="wedgeRectCallout">
            <a:avLst>
              <a:gd name="adj1" fmla="val -49725"/>
              <a:gd name="adj2" fmla="val -12496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400" dirty="0"/>
          </a:p>
          <a:p>
            <a:pPr marL="400050" indent="-228600">
              <a:buFont typeface="Wingdings" panose="05000000000000000000" pitchFamily="2" charset="2"/>
              <a:buChar char="Ø"/>
            </a:pPr>
            <a:r>
              <a:rPr lang="en-US" sz="1400" dirty="0"/>
              <a:t>Seksyen </a:t>
            </a:r>
            <a:r>
              <a:rPr lang="en-US" sz="1400" dirty="0" err="1"/>
              <a:t>berikutnya</a:t>
            </a:r>
            <a:r>
              <a:rPr lang="en-US" sz="1400" dirty="0"/>
              <a:t> </a:t>
            </a:r>
            <a:r>
              <a:rPr lang="en-US" sz="1400" dirty="0" err="1"/>
              <a:t>pada</a:t>
            </a:r>
            <a:r>
              <a:rPr lang="en-US" sz="1400" dirty="0"/>
              <a:t> menu </a:t>
            </a:r>
            <a:r>
              <a:rPr lang="en-US" sz="1400" dirty="0" err="1"/>
              <a:t>Maklumat</a:t>
            </a:r>
            <a:r>
              <a:rPr lang="en-US" sz="1400" dirty="0"/>
              <a:t> </a:t>
            </a:r>
            <a:r>
              <a:rPr lang="en-US" sz="1400" dirty="0" err="1"/>
              <a:t>Umum</a:t>
            </a:r>
            <a:r>
              <a:rPr lang="en-US" sz="1400" dirty="0"/>
              <a:t> yang </a:t>
            </a:r>
            <a:r>
              <a:rPr lang="en-US" sz="1400" dirty="0" err="1"/>
              <a:t>perlu</a:t>
            </a:r>
            <a:r>
              <a:rPr lang="en-US" sz="1400" dirty="0"/>
              <a:t> </a:t>
            </a:r>
            <a:r>
              <a:rPr lang="en-US" sz="1400" dirty="0" err="1"/>
              <a:t>diambil</a:t>
            </a:r>
            <a:r>
              <a:rPr lang="en-US" sz="1400" dirty="0"/>
              <a:t> </a:t>
            </a:r>
            <a:r>
              <a:rPr lang="en-US" sz="1400" dirty="0" err="1"/>
              <a:t>perhatian</a:t>
            </a:r>
            <a:r>
              <a:rPr lang="en-US" sz="1400" dirty="0"/>
              <a:t> </a:t>
            </a:r>
            <a:r>
              <a:rPr lang="en-US" sz="1400" dirty="0" err="1"/>
              <a:t>ialah</a:t>
            </a:r>
            <a:r>
              <a:rPr lang="en-US" sz="1400" dirty="0"/>
              <a:t> </a:t>
            </a:r>
            <a:r>
              <a:rPr lang="en-US" sz="1400" dirty="0" err="1"/>
              <a:t>Maklumat</a:t>
            </a:r>
            <a:r>
              <a:rPr lang="en-US" sz="1400" dirty="0"/>
              <a:t> SST .</a:t>
            </a:r>
          </a:p>
          <a:p>
            <a:pPr marL="400050" indent="-228600">
              <a:buFont typeface="Wingdings" panose="05000000000000000000" pitchFamily="2" charset="2"/>
              <a:buChar char="Ø"/>
            </a:pPr>
            <a:r>
              <a:rPr lang="en-US" sz="1400" dirty="0" err="1"/>
              <a:t>Kenaan</a:t>
            </a:r>
            <a:r>
              <a:rPr lang="en-US" sz="1400" dirty="0"/>
              <a:t> SL1M </a:t>
            </a:r>
            <a:r>
              <a:rPr lang="en-US" sz="1400" dirty="0" err="1"/>
              <a:t>ditetapkan</a:t>
            </a:r>
            <a:r>
              <a:rPr lang="en-US" sz="1400" dirty="0"/>
              <a:t> </a:t>
            </a:r>
            <a:r>
              <a:rPr lang="en-US" sz="1400" dirty="0" err="1"/>
              <a:t>secara</a:t>
            </a:r>
            <a:r>
              <a:rPr lang="en-US" sz="1400" dirty="0"/>
              <a:t> </a:t>
            </a:r>
            <a:r>
              <a:rPr lang="en-US" sz="1400" dirty="0" err="1"/>
              <a:t>automatik</a:t>
            </a:r>
            <a:r>
              <a:rPr lang="en-US" sz="1400" dirty="0"/>
              <a:t> </a:t>
            </a:r>
            <a:r>
              <a:rPr lang="en-US" sz="1400" dirty="0" err="1"/>
              <a:t>oleh</a:t>
            </a:r>
            <a:r>
              <a:rPr lang="en-US" sz="1400" dirty="0"/>
              <a:t> </a:t>
            </a:r>
            <a:r>
              <a:rPr lang="en-US" sz="1400" dirty="0" err="1"/>
              <a:t>sistem</a:t>
            </a:r>
            <a:r>
              <a:rPr lang="en-US" sz="1400" dirty="0"/>
              <a:t> </a:t>
            </a:r>
            <a:r>
              <a:rPr lang="en-US" sz="1400" dirty="0" err="1"/>
              <a:t>berdasarkan</a:t>
            </a:r>
            <a:r>
              <a:rPr lang="en-US" sz="1400" dirty="0"/>
              <a:t> </a:t>
            </a:r>
            <a:r>
              <a:rPr lang="en-US" sz="1400" dirty="0" err="1"/>
              <a:t>nilai</a:t>
            </a:r>
            <a:r>
              <a:rPr lang="en-US" sz="1400" dirty="0"/>
              <a:t> </a:t>
            </a:r>
            <a:r>
              <a:rPr lang="en-US" sz="1400" dirty="0" err="1"/>
              <a:t>kontrak</a:t>
            </a:r>
            <a:r>
              <a:rPr lang="en-US" sz="1400" dirty="0"/>
              <a:t>.</a:t>
            </a:r>
          </a:p>
          <a:p>
            <a:pPr marL="400050" indent="-228600">
              <a:buFont typeface="Wingdings" panose="05000000000000000000" pitchFamily="2" charset="2"/>
              <a:buChar char="Ø"/>
            </a:pPr>
            <a:r>
              <a:rPr lang="en-US" sz="1400" dirty="0" err="1"/>
              <a:t>Menetapkan</a:t>
            </a:r>
            <a:r>
              <a:rPr lang="en-US" sz="1400" dirty="0"/>
              <a:t> </a:t>
            </a:r>
            <a:r>
              <a:rPr lang="en-US" sz="1400" dirty="0" err="1"/>
              <a:t>samada</a:t>
            </a:r>
            <a:r>
              <a:rPr lang="en-US" sz="1400" dirty="0"/>
              <a:t> SST yang </a:t>
            </a:r>
            <a:r>
              <a:rPr lang="en-US" sz="1400" dirty="0" err="1"/>
              <a:t>disediakan</a:t>
            </a:r>
            <a:r>
              <a:rPr lang="en-US" sz="1400" dirty="0"/>
              <a:t> </a:t>
            </a:r>
            <a:r>
              <a:rPr lang="en-US" sz="1400" dirty="0" err="1"/>
              <a:t>perlu</a:t>
            </a:r>
            <a:r>
              <a:rPr lang="en-US" sz="1400" dirty="0"/>
              <a:t> </a:t>
            </a:r>
            <a:r>
              <a:rPr lang="en-US" sz="1400" dirty="0" err="1"/>
              <a:t>disemak</a:t>
            </a:r>
            <a:r>
              <a:rPr lang="en-US" sz="1400" dirty="0"/>
              <a:t> </a:t>
            </a:r>
            <a:r>
              <a:rPr lang="en-US" sz="1400" dirty="0" err="1"/>
              <a:t>terlebih</a:t>
            </a:r>
            <a:r>
              <a:rPr lang="en-US" sz="1400" dirty="0"/>
              <a:t> </a:t>
            </a:r>
            <a:r>
              <a:rPr lang="en-US" sz="1400" dirty="0" err="1"/>
              <a:t>dahulu</a:t>
            </a:r>
            <a:r>
              <a:rPr lang="en-US" sz="1400" dirty="0"/>
              <a:t> </a:t>
            </a:r>
            <a:r>
              <a:rPr lang="en-US" sz="1400" dirty="0" err="1"/>
              <a:t>atau</a:t>
            </a:r>
            <a:r>
              <a:rPr lang="en-US" sz="1400" dirty="0"/>
              <a:t> </a:t>
            </a:r>
            <a:r>
              <a:rPr lang="en-US" sz="1400" dirty="0" err="1"/>
              <a:t>tidak</a:t>
            </a:r>
            <a:r>
              <a:rPr lang="en-US" sz="1400" dirty="0"/>
              <a:t> (</a:t>
            </a:r>
            <a:r>
              <a:rPr lang="en-US" sz="1400" dirty="0" err="1"/>
              <a:t>kawalan</a:t>
            </a:r>
            <a:r>
              <a:rPr lang="en-US" sz="1400" dirty="0"/>
              <a:t> </a:t>
            </a:r>
            <a:r>
              <a:rPr lang="en-US" sz="1400" dirty="0" err="1"/>
              <a:t>dalaman</a:t>
            </a:r>
            <a:r>
              <a:rPr lang="en-US" sz="1400" dirty="0"/>
              <a:t>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44B81-B866-4602-900E-C279E5039DEB}" type="slidenum">
              <a:rPr lang="en-US" smtClean="0"/>
              <a:pPr/>
              <a:t>61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429000" y="3756478"/>
            <a:ext cx="3200400" cy="31205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5" name="Rectangle 14"/>
          <p:cNvSpPr/>
          <p:nvPr/>
        </p:nvSpPr>
        <p:spPr>
          <a:xfrm>
            <a:off x="7743825" y="4026806"/>
            <a:ext cx="2552700" cy="26670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9" name="Rectangle 8"/>
          <p:cNvSpPr/>
          <p:nvPr/>
        </p:nvSpPr>
        <p:spPr>
          <a:xfrm>
            <a:off x="1524000" y="0"/>
            <a:ext cx="9144000" cy="381000"/>
          </a:xfrm>
          <a:prstGeom prst="rect">
            <a:avLst/>
          </a:prstGeom>
          <a:solidFill>
            <a:srgbClr val="34C8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URUSETIA - PENYEDIAAN SURAT SETUJU TERIMA (3/8)</a:t>
            </a:r>
          </a:p>
        </p:txBody>
      </p:sp>
    </p:spTree>
    <p:extLst>
      <p:ext uri="{BB962C8B-B14F-4D97-AF65-F5344CB8AC3E}">
        <p14:creationId xmlns:p14="http://schemas.microsoft.com/office/powerpoint/2010/main" val="5008154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81000"/>
            <a:ext cx="9144000" cy="621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276600" y="4343400"/>
            <a:ext cx="7315200" cy="2057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4" name="Rectangular Callout 13"/>
          <p:cNvSpPr/>
          <p:nvPr/>
        </p:nvSpPr>
        <p:spPr>
          <a:xfrm>
            <a:off x="6995886" y="805348"/>
            <a:ext cx="3217984" cy="2810524"/>
          </a:xfrm>
          <a:prstGeom prst="wedgeRectCallout">
            <a:avLst>
              <a:gd name="adj1" fmla="val -32304"/>
              <a:gd name="adj2" fmla="val 7415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400" dirty="0" err="1"/>
              <a:t>Langkah</a:t>
            </a:r>
            <a:r>
              <a:rPr lang="en-US" sz="1400" dirty="0"/>
              <a:t> </a:t>
            </a:r>
            <a:r>
              <a:rPr lang="en-US" sz="1400" dirty="0" err="1"/>
              <a:t>Penyediaan</a:t>
            </a:r>
            <a:r>
              <a:rPr lang="en-US" sz="1400" dirty="0"/>
              <a:t> SST</a:t>
            </a:r>
          </a:p>
          <a:p>
            <a:pPr marL="400050" indent="-228600">
              <a:buFont typeface="Wingdings" panose="05000000000000000000" pitchFamily="2" charset="2"/>
              <a:buChar char="Ø"/>
            </a:pPr>
            <a:r>
              <a:rPr lang="en-US" sz="1400" dirty="0"/>
              <a:t>Seksyen </a:t>
            </a:r>
            <a:r>
              <a:rPr lang="en-US" sz="1400" dirty="0" err="1"/>
              <a:t>terakhir</a:t>
            </a:r>
            <a:r>
              <a:rPr lang="en-US" sz="1400" dirty="0"/>
              <a:t> di </a:t>
            </a:r>
            <a:r>
              <a:rPr lang="en-US" sz="1400" dirty="0" err="1"/>
              <a:t>Maklumat</a:t>
            </a:r>
            <a:r>
              <a:rPr lang="en-US" sz="1400" dirty="0"/>
              <a:t> </a:t>
            </a:r>
            <a:r>
              <a:rPr lang="en-US" sz="1400" dirty="0" err="1"/>
              <a:t>Umum</a:t>
            </a:r>
            <a:r>
              <a:rPr lang="en-US" sz="1400" dirty="0"/>
              <a:t> </a:t>
            </a:r>
            <a:r>
              <a:rPr lang="en-US" sz="1400" dirty="0" err="1"/>
              <a:t>adalah</a:t>
            </a:r>
            <a:r>
              <a:rPr lang="en-US" sz="1400" dirty="0"/>
              <a:t> </a:t>
            </a:r>
            <a:r>
              <a:rPr lang="en-US" sz="1400" dirty="0" err="1"/>
              <a:t>maklumat</a:t>
            </a:r>
            <a:r>
              <a:rPr lang="en-US" sz="1400" dirty="0"/>
              <a:t> yang </a:t>
            </a:r>
            <a:r>
              <a:rPr lang="en-US" sz="1400" dirty="0" err="1"/>
              <a:t>berkaitan</a:t>
            </a:r>
            <a:r>
              <a:rPr lang="en-US" sz="1400" dirty="0"/>
              <a:t> </a:t>
            </a:r>
            <a:r>
              <a:rPr lang="en-US" sz="1400" dirty="0" err="1"/>
              <a:t>Kontrak</a:t>
            </a:r>
            <a:r>
              <a:rPr lang="en-US" sz="1400" dirty="0"/>
              <a:t>.</a:t>
            </a:r>
          </a:p>
          <a:p>
            <a:pPr marL="400050" indent="-228600">
              <a:buFont typeface="Wingdings" panose="05000000000000000000" pitchFamily="2" charset="2"/>
              <a:buChar char="Ø"/>
            </a:pPr>
            <a:r>
              <a:rPr lang="en-US" sz="1400" dirty="0" err="1"/>
              <a:t>Menetapkan</a:t>
            </a:r>
            <a:r>
              <a:rPr lang="en-US" sz="1400" dirty="0"/>
              <a:t> </a:t>
            </a:r>
            <a:r>
              <a:rPr lang="en-US" sz="1400" dirty="0" err="1"/>
              <a:t>Pentadbir</a:t>
            </a:r>
            <a:r>
              <a:rPr lang="en-US" sz="1400" dirty="0"/>
              <a:t> </a:t>
            </a:r>
            <a:r>
              <a:rPr lang="en-US" sz="1400" dirty="0" err="1"/>
              <a:t>Kontrak</a:t>
            </a:r>
            <a:r>
              <a:rPr lang="en-US" sz="1400" dirty="0"/>
              <a:t> </a:t>
            </a:r>
            <a:r>
              <a:rPr lang="en-US" sz="1400" dirty="0" err="1"/>
              <a:t>kepada</a:t>
            </a:r>
            <a:r>
              <a:rPr lang="en-US" sz="1400" dirty="0"/>
              <a:t> </a:t>
            </a:r>
            <a:r>
              <a:rPr lang="en-US" sz="1400" dirty="0" err="1"/>
              <a:t>sesuatu</a:t>
            </a:r>
            <a:r>
              <a:rPr lang="en-US" sz="1400" dirty="0"/>
              <a:t> </a:t>
            </a:r>
            <a:r>
              <a:rPr lang="en-US" sz="1400" dirty="0" err="1"/>
              <a:t>perolehan</a:t>
            </a:r>
            <a:r>
              <a:rPr lang="en-US" sz="1400" dirty="0"/>
              <a:t> </a:t>
            </a:r>
            <a:r>
              <a:rPr lang="en-US" sz="1400" dirty="0" err="1"/>
              <a:t>berkenaan</a:t>
            </a:r>
            <a:r>
              <a:rPr lang="en-US" sz="1400" dirty="0"/>
              <a:t>.</a:t>
            </a:r>
          </a:p>
          <a:p>
            <a:pPr marL="400050" indent="-228600">
              <a:buFont typeface="Wingdings" panose="05000000000000000000" pitchFamily="2" charset="2"/>
              <a:buChar char="Ø"/>
            </a:pPr>
            <a:r>
              <a:rPr lang="en-US" sz="1400" dirty="0" err="1"/>
              <a:t>Menentukan</a:t>
            </a:r>
            <a:r>
              <a:rPr lang="en-US" sz="1400" dirty="0"/>
              <a:t> </a:t>
            </a:r>
            <a:r>
              <a:rPr lang="en-US" sz="1400" dirty="0" err="1"/>
              <a:t>bermulanya</a:t>
            </a:r>
            <a:r>
              <a:rPr lang="en-US" sz="1400" dirty="0"/>
              <a:t> (</a:t>
            </a:r>
            <a:r>
              <a:rPr lang="en-US" sz="1400" dirty="0" err="1"/>
              <a:t>tarikh</a:t>
            </a:r>
            <a:r>
              <a:rPr lang="en-US" sz="1400" dirty="0"/>
              <a:t> </a:t>
            </a:r>
            <a:r>
              <a:rPr lang="en-US" sz="1400" dirty="0" err="1"/>
              <a:t>kuat</a:t>
            </a:r>
            <a:r>
              <a:rPr lang="en-US" sz="1400" dirty="0"/>
              <a:t> </a:t>
            </a:r>
            <a:r>
              <a:rPr lang="en-US" sz="1400" dirty="0" err="1"/>
              <a:t>kuasa</a:t>
            </a:r>
            <a:r>
              <a:rPr lang="en-US" sz="1400" dirty="0"/>
              <a:t>) </a:t>
            </a:r>
            <a:r>
              <a:rPr lang="en-US" sz="1400" dirty="0" err="1"/>
              <a:t>sesuatu</a:t>
            </a:r>
            <a:r>
              <a:rPr lang="en-US" sz="1400" dirty="0"/>
              <a:t> </a:t>
            </a:r>
            <a:r>
              <a:rPr lang="en-US" sz="1400" dirty="0" err="1"/>
              <a:t>kontrak</a:t>
            </a:r>
            <a:endParaRPr lang="en-US" sz="1400" dirty="0"/>
          </a:p>
          <a:p>
            <a:pPr marL="400050" indent="-228600">
              <a:buFont typeface="Wingdings" panose="05000000000000000000" pitchFamily="2" charset="2"/>
              <a:buChar char="Ø"/>
            </a:pPr>
            <a:r>
              <a:rPr lang="en-US" sz="1400" dirty="0" err="1"/>
              <a:t>Menetapkan</a:t>
            </a:r>
            <a:r>
              <a:rPr lang="en-US" sz="1400" dirty="0"/>
              <a:t>  </a:t>
            </a:r>
            <a:r>
              <a:rPr lang="en-US" sz="1400" dirty="0" err="1"/>
              <a:t>samada</a:t>
            </a:r>
            <a:r>
              <a:rPr lang="en-US" sz="1400" dirty="0"/>
              <a:t> </a:t>
            </a:r>
            <a:r>
              <a:rPr lang="en-US" sz="1400" dirty="0" err="1"/>
              <a:t>perjanjian</a:t>
            </a:r>
            <a:r>
              <a:rPr lang="en-US" sz="1400" dirty="0"/>
              <a:t> </a:t>
            </a:r>
            <a:r>
              <a:rPr lang="en-US" sz="1400" dirty="0" err="1"/>
              <a:t>diperlukan</a:t>
            </a:r>
            <a:r>
              <a:rPr lang="en-US" sz="1400" dirty="0"/>
              <a:t> </a:t>
            </a:r>
            <a:r>
              <a:rPr lang="en-US" sz="1400" dirty="0" err="1"/>
              <a:t>atau</a:t>
            </a:r>
            <a:r>
              <a:rPr lang="en-US" sz="1400" dirty="0"/>
              <a:t> </a:t>
            </a:r>
            <a:r>
              <a:rPr lang="en-US" sz="1400" dirty="0" err="1"/>
              <a:t>tidak</a:t>
            </a:r>
            <a:r>
              <a:rPr lang="en-US" sz="1400" dirty="0"/>
              <a:t>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44B81-B866-4602-900E-C279E5039DEB}" type="slidenum">
              <a:rPr lang="en-US" smtClean="0"/>
              <a:pPr/>
              <a:t>62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027714" y="5219700"/>
            <a:ext cx="2906486" cy="228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5" name="Rectangle 14"/>
          <p:cNvSpPr/>
          <p:nvPr/>
        </p:nvSpPr>
        <p:spPr>
          <a:xfrm>
            <a:off x="3714750" y="5715000"/>
            <a:ext cx="2990850" cy="2667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2" name="Rectangle 11"/>
          <p:cNvSpPr/>
          <p:nvPr/>
        </p:nvSpPr>
        <p:spPr>
          <a:xfrm>
            <a:off x="3886200" y="5981700"/>
            <a:ext cx="2552700" cy="3429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9" name="Rectangle 8"/>
          <p:cNvSpPr/>
          <p:nvPr/>
        </p:nvSpPr>
        <p:spPr>
          <a:xfrm>
            <a:off x="1524000" y="0"/>
            <a:ext cx="9144000" cy="381000"/>
          </a:xfrm>
          <a:prstGeom prst="rect">
            <a:avLst/>
          </a:prstGeom>
          <a:solidFill>
            <a:srgbClr val="34C8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URUSETIA - PENYEDIAAN SURAT SETUJU TERIMA (4/8)</a:t>
            </a:r>
          </a:p>
        </p:txBody>
      </p:sp>
    </p:spTree>
    <p:extLst>
      <p:ext uri="{BB962C8B-B14F-4D97-AF65-F5344CB8AC3E}">
        <p14:creationId xmlns:p14="http://schemas.microsoft.com/office/powerpoint/2010/main" val="399741166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187" y="1038227"/>
            <a:ext cx="9018814" cy="551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3505200" y="3962400"/>
            <a:ext cx="5562600" cy="1066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44B81-B866-4602-900E-C279E5039DEB}" type="slidenum">
              <a:rPr lang="en-US" smtClean="0"/>
              <a:pPr/>
              <a:t>63</a:t>
            </a:fld>
            <a:endParaRPr lang="en-US"/>
          </a:p>
        </p:txBody>
      </p:sp>
      <p:sp>
        <p:nvSpPr>
          <p:cNvPr id="10" name="Rectangular Callout 9"/>
          <p:cNvSpPr/>
          <p:nvPr/>
        </p:nvSpPr>
        <p:spPr>
          <a:xfrm>
            <a:off x="6468208" y="1289502"/>
            <a:ext cx="3217984" cy="2015672"/>
          </a:xfrm>
          <a:prstGeom prst="wedgeRectCallout">
            <a:avLst>
              <a:gd name="adj1" fmla="val -30560"/>
              <a:gd name="adj2" fmla="val 79791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400" dirty="0" err="1"/>
              <a:t>Langkah</a:t>
            </a:r>
            <a:r>
              <a:rPr lang="en-US" sz="1400" dirty="0"/>
              <a:t> </a:t>
            </a:r>
            <a:r>
              <a:rPr lang="en-US" sz="1400" dirty="0" err="1"/>
              <a:t>Penyediaan</a:t>
            </a:r>
            <a:r>
              <a:rPr lang="en-US" sz="1400" dirty="0"/>
              <a:t> SST</a:t>
            </a:r>
          </a:p>
          <a:p>
            <a:pPr marL="342900" indent="-171450">
              <a:buFont typeface="Wingdings" panose="05000000000000000000" pitchFamily="2" charset="2"/>
              <a:buChar char="Ø"/>
            </a:pPr>
            <a:r>
              <a:rPr lang="en-US" sz="1400" dirty="0" err="1"/>
              <a:t>Urusetia</a:t>
            </a:r>
            <a:r>
              <a:rPr lang="en-US" sz="1400" dirty="0"/>
              <a:t> </a:t>
            </a:r>
            <a:r>
              <a:rPr lang="en-US" sz="1400" dirty="0" err="1"/>
              <a:t>perlu</a:t>
            </a:r>
            <a:r>
              <a:rPr lang="en-US" sz="1400" dirty="0"/>
              <a:t> </a:t>
            </a:r>
            <a:r>
              <a:rPr lang="en-US" sz="1400" dirty="0" err="1"/>
              <a:t>menetapkan</a:t>
            </a:r>
            <a:r>
              <a:rPr lang="en-US" sz="1400" dirty="0"/>
              <a:t> </a:t>
            </a:r>
            <a:r>
              <a:rPr lang="en-US" sz="1400" dirty="0" err="1"/>
              <a:t>penandatangan</a:t>
            </a:r>
            <a:r>
              <a:rPr lang="en-US" sz="1400" dirty="0"/>
              <a:t> </a:t>
            </a:r>
            <a:r>
              <a:rPr lang="en-US" sz="1400" dirty="0" err="1"/>
              <a:t>bagi</a:t>
            </a:r>
            <a:r>
              <a:rPr lang="en-US" sz="1400" dirty="0"/>
              <a:t> SST</a:t>
            </a:r>
          </a:p>
          <a:p>
            <a:pPr marL="342900" indent="-171450">
              <a:buFont typeface="Wingdings" panose="05000000000000000000" pitchFamily="2" charset="2"/>
              <a:buChar char="Ø"/>
            </a:pPr>
            <a:r>
              <a:rPr lang="en-US" sz="1400" dirty="0" err="1"/>
              <a:t>Sekiranya</a:t>
            </a:r>
            <a:r>
              <a:rPr lang="en-US" sz="1400" dirty="0"/>
              <a:t> </a:t>
            </a:r>
            <a:r>
              <a:rPr lang="en-US" sz="1400" dirty="0" err="1"/>
              <a:t>semakan</a:t>
            </a:r>
            <a:r>
              <a:rPr lang="en-US" sz="1400" dirty="0"/>
              <a:t> </a:t>
            </a:r>
            <a:r>
              <a:rPr lang="en-US" sz="1400" dirty="0" err="1"/>
              <a:t>dan</a:t>
            </a:r>
            <a:r>
              <a:rPr lang="en-US" sz="1400" dirty="0"/>
              <a:t> </a:t>
            </a:r>
            <a:r>
              <a:rPr lang="en-US" sz="1400" dirty="0" err="1"/>
              <a:t>kelulusan</a:t>
            </a:r>
            <a:r>
              <a:rPr lang="en-US" sz="1400" dirty="0"/>
              <a:t> (YA) </a:t>
            </a:r>
            <a:r>
              <a:rPr lang="en-US" sz="1400" dirty="0" err="1"/>
              <a:t>pada</a:t>
            </a:r>
            <a:r>
              <a:rPr lang="en-US" sz="1400" dirty="0"/>
              <a:t> </a:t>
            </a:r>
            <a:r>
              <a:rPr lang="en-US" sz="1400" dirty="0" err="1"/>
              <a:t>maklumat</a:t>
            </a:r>
            <a:r>
              <a:rPr lang="en-US" sz="1400" dirty="0"/>
              <a:t> </a:t>
            </a:r>
            <a:r>
              <a:rPr lang="en-US" sz="1400" dirty="0" err="1"/>
              <a:t>umum</a:t>
            </a:r>
            <a:r>
              <a:rPr lang="en-US" sz="1400" dirty="0"/>
              <a:t>, </a:t>
            </a:r>
            <a:r>
              <a:rPr lang="en-US" sz="1400" dirty="0" err="1"/>
              <a:t>Penandatangan</a:t>
            </a:r>
            <a:r>
              <a:rPr lang="en-US" sz="1400" dirty="0"/>
              <a:t> SST yang </a:t>
            </a:r>
            <a:r>
              <a:rPr lang="en-US" sz="1400" dirty="0" err="1"/>
              <a:t>dipilih</a:t>
            </a:r>
            <a:r>
              <a:rPr lang="en-US" sz="1400" dirty="0"/>
              <a:t> </a:t>
            </a:r>
            <a:r>
              <a:rPr lang="en-US" sz="1400" dirty="0" err="1"/>
              <a:t>ini</a:t>
            </a:r>
            <a:r>
              <a:rPr lang="en-US" sz="1400" dirty="0"/>
              <a:t> </a:t>
            </a:r>
            <a:r>
              <a:rPr lang="en-US" sz="1400" dirty="0" err="1"/>
              <a:t>perlu</a:t>
            </a:r>
            <a:r>
              <a:rPr lang="en-US" sz="1400" dirty="0"/>
              <a:t> </a:t>
            </a:r>
            <a:r>
              <a:rPr lang="en-US" sz="1400" dirty="0" err="1"/>
              <a:t>semak</a:t>
            </a:r>
            <a:r>
              <a:rPr lang="en-US" sz="1400" dirty="0"/>
              <a:t> </a:t>
            </a:r>
            <a:r>
              <a:rPr lang="en-US" sz="1400" dirty="0" err="1"/>
              <a:t>dan</a:t>
            </a:r>
            <a:r>
              <a:rPr lang="en-US" sz="1400" dirty="0"/>
              <a:t> </a:t>
            </a:r>
            <a:r>
              <a:rPr lang="en-US" sz="1400" dirty="0" err="1"/>
              <a:t>diluluskan</a:t>
            </a:r>
            <a:r>
              <a:rPr lang="en-US" sz="1400" dirty="0"/>
              <a:t> </a:t>
            </a:r>
            <a:r>
              <a:rPr lang="en-US" sz="1400" dirty="0" err="1"/>
              <a:t>terlebih</a:t>
            </a:r>
            <a:r>
              <a:rPr lang="en-US" sz="1400" dirty="0"/>
              <a:t> </a:t>
            </a:r>
            <a:r>
              <a:rPr lang="en-US" sz="1400" dirty="0" err="1"/>
              <a:t>dahulu</a:t>
            </a:r>
            <a:r>
              <a:rPr lang="en-US" sz="1400" dirty="0"/>
              <a:t> </a:t>
            </a:r>
            <a:r>
              <a:rPr lang="en-US" sz="1400" dirty="0" err="1"/>
              <a:t>sebelum</a:t>
            </a:r>
            <a:r>
              <a:rPr lang="en-US" sz="1400" dirty="0"/>
              <a:t> </a:t>
            </a:r>
            <a:r>
              <a:rPr lang="en-US" sz="1400" dirty="0" err="1"/>
              <a:t>diserahkan</a:t>
            </a:r>
            <a:r>
              <a:rPr lang="en-US" sz="1400" dirty="0"/>
              <a:t> </a:t>
            </a:r>
            <a:r>
              <a:rPr lang="en-US" sz="1400" dirty="0" err="1"/>
              <a:t>kepada</a:t>
            </a:r>
            <a:r>
              <a:rPr lang="en-US" sz="1400" dirty="0"/>
              <a:t> </a:t>
            </a:r>
            <a:r>
              <a:rPr lang="en-US" sz="1400" dirty="0" err="1"/>
              <a:t>pembekal</a:t>
            </a:r>
            <a:r>
              <a:rPr lang="en-US" sz="1400" dirty="0"/>
              <a:t>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674208" y="4191000"/>
            <a:ext cx="1752600" cy="381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3" name="Rectangle 12"/>
          <p:cNvSpPr/>
          <p:nvPr/>
        </p:nvSpPr>
        <p:spPr>
          <a:xfrm>
            <a:off x="1524000" y="0"/>
            <a:ext cx="9144000" cy="381000"/>
          </a:xfrm>
          <a:prstGeom prst="rect">
            <a:avLst/>
          </a:prstGeom>
          <a:solidFill>
            <a:srgbClr val="34C8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URUSETIA - PENYEDIAAN SURAT SETUJU TERIMA (5/8)</a:t>
            </a:r>
          </a:p>
        </p:txBody>
      </p:sp>
    </p:spTree>
    <p:extLst>
      <p:ext uri="{BB962C8B-B14F-4D97-AF65-F5344CB8AC3E}">
        <p14:creationId xmlns:p14="http://schemas.microsoft.com/office/powerpoint/2010/main" val="234888254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Callout 1 6"/>
          <p:cNvSpPr/>
          <p:nvPr/>
        </p:nvSpPr>
        <p:spPr>
          <a:xfrm>
            <a:off x="4335238" y="1600200"/>
            <a:ext cx="3200399" cy="990600"/>
          </a:xfrm>
          <a:prstGeom prst="borderCallout1">
            <a:avLst>
              <a:gd name="adj1" fmla="val 108433"/>
              <a:gd name="adj2" fmla="val 49146"/>
              <a:gd name="adj3" fmla="val 193220"/>
              <a:gd name="adj4" fmla="val 43806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en-US" sz="1600" dirty="0" err="1"/>
              <a:t>Cari</a:t>
            </a:r>
            <a:r>
              <a:rPr lang="en-US" sz="1600" dirty="0"/>
              <a:t> SST </a:t>
            </a:r>
            <a:r>
              <a:rPr lang="en-US" sz="1600" dirty="0" err="1"/>
              <a:t>berstatus</a:t>
            </a:r>
            <a:r>
              <a:rPr lang="en-US" sz="1600" dirty="0"/>
              <a:t> </a:t>
            </a:r>
            <a:r>
              <a:rPr lang="en-US" sz="1600" dirty="0" err="1"/>
              <a:t>Menunggu</a:t>
            </a:r>
            <a:r>
              <a:rPr lang="en-US" sz="1600" dirty="0"/>
              <a:t> </a:t>
            </a:r>
            <a:r>
              <a:rPr lang="en-US" sz="1600" dirty="0" err="1"/>
              <a:t>Penyerahan</a:t>
            </a:r>
            <a:r>
              <a:rPr lang="en-US" sz="1600" dirty="0"/>
              <a:t> </a:t>
            </a:r>
            <a:r>
              <a:rPr lang="en-US" sz="1600" dirty="0" err="1"/>
              <a:t>Surat</a:t>
            </a:r>
            <a:r>
              <a:rPr lang="en-US" sz="1600" dirty="0"/>
              <a:t> </a:t>
            </a:r>
            <a:r>
              <a:rPr lang="en-US" sz="1600" dirty="0" err="1"/>
              <a:t>Setuju</a:t>
            </a:r>
            <a:r>
              <a:rPr lang="en-US" sz="1600" dirty="0"/>
              <a:t> </a:t>
            </a:r>
            <a:r>
              <a:rPr lang="en-US" sz="1600" dirty="0" err="1"/>
              <a:t>Terima</a:t>
            </a:r>
            <a:r>
              <a:rPr lang="en-US" sz="1600" dirty="0"/>
              <a:t>.</a:t>
            </a:r>
          </a:p>
          <a:p>
            <a:pPr marL="342900" indent="-342900">
              <a:buAutoNum type="arabicPeriod"/>
            </a:pPr>
            <a:endParaRPr lang="en-US" sz="1600" dirty="0"/>
          </a:p>
          <a:p>
            <a:pPr marL="342900" indent="-342900">
              <a:buAutoNum type="arabicPeriod"/>
            </a:pPr>
            <a:r>
              <a:rPr lang="en-US" sz="1600" dirty="0" err="1"/>
              <a:t>klik</a:t>
            </a:r>
            <a:r>
              <a:rPr lang="en-US" sz="1600" dirty="0"/>
              <a:t> </a:t>
            </a:r>
            <a:r>
              <a:rPr lang="en-US" sz="1600" dirty="0" err="1"/>
              <a:t>pautan</a:t>
            </a:r>
            <a:r>
              <a:rPr lang="en-US" sz="1600" dirty="0"/>
              <a:t> </a:t>
            </a:r>
            <a:r>
              <a:rPr lang="en-US" sz="1600" dirty="0" err="1"/>
              <a:t>Perihal</a:t>
            </a:r>
            <a:endParaRPr lang="en-US" sz="1600" dirty="0"/>
          </a:p>
        </p:txBody>
      </p:sp>
      <p:sp>
        <p:nvSpPr>
          <p:cNvPr id="9" name="Line Callout 1 8"/>
          <p:cNvSpPr/>
          <p:nvPr/>
        </p:nvSpPr>
        <p:spPr>
          <a:xfrm>
            <a:off x="7086602" y="5486400"/>
            <a:ext cx="3200399" cy="495300"/>
          </a:xfrm>
          <a:prstGeom prst="borderCallout1">
            <a:avLst>
              <a:gd name="adj1" fmla="val 8"/>
              <a:gd name="adj2" fmla="val 85427"/>
              <a:gd name="adj3" fmla="val -133520"/>
              <a:gd name="adj4" fmla="val 8553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en-US" sz="1600" dirty="0" err="1"/>
              <a:t>Klik</a:t>
            </a:r>
            <a:r>
              <a:rPr lang="en-US" sz="1600" dirty="0"/>
              <a:t> </a:t>
            </a:r>
            <a:r>
              <a:rPr lang="en-US" sz="1600" dirty="0" err="1"/>
              <a:t>butang</a:t>
            </a:r>
            <a:r>
              <a:rPr lang="en-US" sz="1600" dirty="0"/>
              <a:t> </a:t>
            </a:r>
            <a:r>
              <a:rPr lang="en-US" sz="1600" dirty="0" err="1"/>
              <a:t>Sedia</a:t>
            </a:r>
            <a:r>
              <a:rPr lang="en-US" sz="1600" dirty="0"/>
              <a:t> </a:t>
            </a:r>
            <a:r>
              <a:rPr lang="en-US" sz="1600" dirty="0" err="1"/>
              <a:t>Surat</a:t>
            </a:r>
            <a:r>
              <a:rPr lang="en-US" sz="1600" dirty="0"/>
              <a:t> </a:t>
            </a:r>
            <a:r>
              <a:rPr lang="en-US" sz="1600" dirty="0" err="1"/>
              <a:t>Setuju</a:t>
            </a:r>
            <a:r>
              <a:rPr lang="en-US" sz="1600" dirty="0"/>
              <a:t> </a:t>
            </a:r>
            <a:r>
              <a:rPr lang="en-US" sz="1600" dirty="0" err="1"/>
              <a:t>Taklimat</a:t>
            </a:r>
            <a:r>
              <a:rPr lang="en-US" sz="1600" dirty="0"/>
              <a:t>.</a:t>
            </a:r>
          </a:p>
        </p:txBody>
      </p:sp>
      <p:pic>
        <p:nvPicPr>
          <p:cNvPr id="8806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187" y="381000"/>
            <a:ext cx="8866415" cy="6100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ular Callout 13"/>
          <p:cNvSpPr/>
          <p:nvPr/>
        </p:nvSpPr>
        <p:spPr>
          <a:xfrm>
            <a:off x="3465285" y="1153559"/>
            <a:ext cx="4611917" cy="546762"/>
          </a:xfrm>
          <a:prstGeom prst="wedgeRectCallout">
            <a:avLst>
              <a:gd name="adj1" fmla="val -52471"/>
              <a:gd name="adj2" fmla="val 190959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171450"/>
            <a:r>
              <a:rPr lang="en-US" sz="1400" dirty="0" err="1"/>
              <a:t>Penyediaan</a:t>
            </a:r>
            <a:r>
              <a:rPr lang="en-US" sz="1400" dirty="0"/>
              <a:t> SST - menu Surat </a:t>
            </a:r>
            <a:r>
              <a:rPr lang="en-US" sz="1400" dirty="0" err="1"/>
              <a:t>Setuju</a:t>
            </a:r>
            <a:r>
              <a:rPr lang="en-US" sz="1400" dirty="0"/>
              <a:t> </a:t>
            </a:r>
            <a:r>
              <a:rPr lang="en-US" sz="1400" dirty="0" err="1"/>
              <a:t>Terima</a:t>
            </a:r>
            <a:r>
              <a:rPr lang="en-US" sz="1400" dirty="0"/>
              <a:t> </a:t>
            </a:r>
            <a:r>
              <a:rPr lang="en-US" sz="1400" dirty="0" err="1"/>
              <a:t>dan</a:t>
            </a:r>
            <a:r>
              <a:rPr lang="en-US" sz="1400" dirty="0"/>
              <a:t> </a:t>
            </a:r>
            <a:r>
              <a:rPr lang="en-US" sz="1400" dirty="0" err="1"/>
              <a:t>Lampiran</a:t>
            </a:r>
            <a:endParaRPr lang="en-US" sz="1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44B81-B866-4602-900E-C279E5039DEB}" type="slidenum">
              <a:rPr lang="en-US" smtClean="0"/>
              <a:pPr/>
              <a:t>64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649186" y="2518810"/>
            <a:ext cx="1816098" cy="37732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0" name="Rectangle 9"/>
          <p:cNvSpPr/>
          <p:nvPr/>
        </p:nvSpPr>
        <p:spPr>
          <a:xfrm>
            <a:off x="1524000" y="0"/>
            <a:ext cx="9144000" cy="381000"/>
          </a:xfrm>
          <a:prstGeom prst="rect">
            <a:avLst/>
          </a:prstGeom>
          <a:solidFill>
            <a:srgbClr val="34C8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URUSETIA - PENYEDIAAN SURAT SETUJU TERIMA (6/8)</a:t>
            </a:r>
          </a:p>
        </p:txBody>
      </p:sp>
    </p:spTree>
    <p:extLst>
      <p:ext uri="{BB962C8B-B14F-4D97-AF65-F5344CB8AC3E}">
        <p14:creationId xmlns:p14="http://schemas.microsoft.com/office/powerpoint/2010/main" val="43958494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352800" y="5295900"/>
            <a:ext cx="2514600" cy="3429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44B81-B866-4602-900E-C279E5039DEB}" type="slidenum">
              <a:rPr lang="en-US" smtClean="0"/>
              <a:pPr/>
              <a:t>65</a:t>
            </a:fld>
            <a:endParaRPr lang="en-US"/>
          </a:p>
        </p:txBody>
      </p:sp>
      <p:sp>
        <p:nvSpPr>
          <p:cNvPr id="14" name="Rectangular Callout 13"/>
          <p:cNvSpPr/>
          <p:nvPr/>
        </p:nvSpPr>
        <p:spPr>
          <a:xfrm>
            <a:off x="3552826" y="1143000"/>
            <a:ext cx="5336721" cy="2286001"/>
          </a:xfrm>
          <a:prstGeom prst="wedgeRectCallout">
            <a:avLst>
              <a:gd name="adj1" fmla="val -34550"/>
              <a:gd name="adj2" fmla="val 124331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 dirty="0" err="1"/>
              <a:t>Penyediaan</a:t>
            </a:r>
            <a:r>
              <a:rPr lang="en-US" sz="1400" dirty="0"/>
              <a:t> SST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 err="1"/>
              <a:t>Draf</a:t>
            </a:r>
            <a:r>
              <a:rPr lang="en-US" sz="1400" dirty="0"/>
              <a:t> SST yang </a:t>
            </a:r>
            <a:r>
              <a:rPr lang="en-US" sz="1400" dirty="0" err="1"/>
              <a:t>disediakan</a:t>
            </a:r>
            <a:r>
              <a:rPr lang="en-US" sz="1400" dirty="0"/>
              <a:t> </a:t>
            </a:r>
            <a:r>
              <a:rPr lang="en-US" sz="1400" dirty="0" err="1"/>
              <a:t>oleh</a:t>
            </a:r>
            <a:r>
              <a:rPr lang="en-US" sz="1400" dirty="0"/>
              <a:t> </a:t>
            </a:r>
            <a:r>
              <a:rPr lang="en-US" sz="1400" dirty="0" err="1"/>
              <a:t>sistem</a:t>
            </a:r>
            <a:r>
              <a:rPr lang="en-US" sz="1400" dirty="0"/>
              <a:t> </a:t>
            </a:r>
            <a:r>
              <a:rPr lang="en-US" sz="1400" dirty="0" err="1"/>
              <a:t>perlu</a:t>
            </a:r>
            <a:r>
              <a:rPr lang="en-US" sz="1400" dirty="0"/>
              <a:t> </a:t>
            </a:r>
            <a:r>
              <a:rPr lang="en-US" sz="1400" dirty="0" err="1"/>
              <a:t>dimuat</a:t>
            </a:r>
            <a:r>
              <a:rPr lang="en-US" sz="1400" dirty="0"/>
              <a:t> </a:t>
            </a:r>
            <a:r>
              <a:rPr lang="en-US" sz="1400" dirty="0" err="1"/>
              <a:t>turun</a:t>
            </a:r>
            <a:r>
              <a:rPr lang="en-US" sz="1400" dirty="0"/>
              <a:t> </a:t>
            </a:r>
            <a:r>
              <a:rPr lang="en-US" sz="1400" dirty="0" err="1"/>
              <a:t>untuk</a:t>
            </a:r>
            <a:r>
              <a:rPr lang="en-US" sz="1400" dirty="0"/>
              <a:t> </a:t>
            </a:r>
            <a:r>
              <a:rPr lang="en-US" sz="1400" dirty="0" err="1"/>
              <a:t>dipinda</a:t>
            </a:r>
            <a:r>
              <a:rPr lang="en-US" sz="1400" dirty="0"/>
              <a:t>/ </a:t>
            </a:r>
            <a:r>
              <a:rPr lang="en-US" sz="1400" dirty="0" err="1"/>
              <a:t>dikemaskini</a:t>
            </a:r>
            <a:r>
              <a:rPr lang="en-US" sz="1400" dirty="0"/>
              <a:t>/ </a:t>
            </a:r>
            <a:r>
              <a:rPr lang="en-US" sz="1400" dirty="0" err="1"/>
              <a:t>dilengkapkan</a:t>
            </a:r>
            <a:r>
              <a:rPr lang="en-US" sz="1400" dirty="0"/>
              <a:t> </a:t>
            </a:r>
            <a:r>
              <a:rPr lang="en-US" sz="1400" dirty="0" err="1"/>
              <a:t>termasuk</a:t>
            </a:r>
            <a:r>
              <a:rPr lang="en-US" sz="1400" dirty="0"/>
              <a:t> </a:t>
            </a:r>
            <a:r>
              <a:rPr lang="en-US" sz="1400" dirty="0" err="1"/>
              <a:t>lampiran</a:t>
            </a:r>
            <a:r>
              <a:rPr lang="en-US" sz="1400" dirty="0"/>
              <a:t> yang </a:t>
            </a:r>
            <a:r>
              <a:rPr lang="en-US" sz="1400" dirty="0" err="1"/>
              <a:t>berkaitan</a:t>
            </a:r>
            <a:r>
              <a:rPr lang="en-US" sz="1400" dirty="0"/>
              <a:t> </a:t>
            </a:r>
            <a:r>
              <a:rPr lang="en-US" sz="1400" dirty="0" err="1"/>
              <a:t>iaitu</a:t>
            </a:r>
            <a:r>
              <a:rPr lang="en-US" sz="1400" dirty="0"/>
              <a:t> </a:t>
            </a:r>
            <a:r>
              <a:rPr lang="en-US" sz="1400" dirty="0" err="1"/>
              <a:t>Lampiran</a:t>
            </a:r>
            <a:r>
              <a:rPr lang="en-US" sz="1400" dirty="0"/>
              <a:t> A, A1, A2, A3 </a:t>
            </a:r>
            <a:r>
              <a:rPr lang="en-US" sz="1400" dirty="0" err="1"/>
              <a:t>dan</a:t>
            </a:r>
            <a:r>
              <a:rPr lang="en-US" sz="1400" dirty="0"/>
              <a:t> A5.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 err="1"/>
              <a:t>Hanya</a:t>
            </a:r>
            <a:r>
              <a:rPr lang="en-US" sz="1400" dirty="0"/>
              <a:t> para </a:t>
            </a:r>
            <a:r>
              <a:rPr lang="en-US" sz="1400" dirty="0" err="1"/>
              <a:t>dengan</a:t>
            </a:r>
            <a:r>
              <a:rPr lang="en-US" sz="1400" dirty="0"/>
              <a:t> </a:t>
            </a:r>
            <a:r>
              <a:rPr lang="en-US" sz="1400" dirty="0">
                <a:solidFill>
                  <a:srgbClr val="FF0000"/>
                </a:solidFill>
              </a:rPr>
              <a:t>font </a:t>
            </a:r>
            <a:r>
              <a:rPr lang="en-US" sz="1400" dirty="0" err="1">
                <a:solidFill>
                  <a:srgbClr val="FF0000"/>
                </a:solidFill>
              </a:rPr>
              <a:t>merah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err="1"/>
              <a:t>dibenarkan</a:t>
            </a:r>
            <a:r>
              <a:rPr lang="en-US" sz="1400" dirty="0"/>
              <a:t> </a:t>
            </a:r>
            <a:r>
              <a:rPr lang="en-US" sz="1400" dirty="0" err="1"/>
              <a:t>untuk</a:t>
            </a:r>
            <a:r>
              <a:rPr lang="en-US" sz="1400" dirty="0"/>
              <a:t> </a:t>
            </a:r>
            <a:r>
              <a:rPr lang="en-US" sz="1400" dirty="0" err="1"/>
              <a:t>dibuat</a:t>
            </a:r>
            <a:r>
              <a:rPr lang="en-US" sz="1400" dirty="0"/>
              <a:t> </a:t>
            </a:r>
            <a:r>
              <a:rPr lang="en-US" sz="1400" dirty="0" err="1"/>
              <a:t>pindaan</a:t>
            </a:r>
            <a:r>
              <a:rPr lang="en-US" sz="1400" dirty="0"/>
              <a:t>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 err="1"/>
              <a:t>Setelah</a:t>
            </a:r>
            <a:r>
              <a:rPr lang="en-US" sz="1400" dirty="0"/>
              <a:t> </a:t>
            </a:r>
            <a:r>
              <a:rPr lang="en-US" sz="1400" dirty="0" err="1"/>
              <a:t>urusetia</a:t>
            </a:r>
            <a:r>
              <a:rPr lang="en-US" sz="1400" dirty="0"/>
              <a:t> </a:t>
            </a:r>
            <a:r>
              <a:rPr lang="en-US" sz="1400" dirty="0" err="1"/>
              <a:t>selesai</a:t>
            </a:r>
            <a:r>
              <a:rPr lang="en-US" sz="1400" dirty="0"/>
              <a:t> </a:t>
            </a:r>
            <a:r>
              <a:rPr lang="en-US" sz="1400" dirty="0" err="1"/>
              <a:t>meminda</a:t>
            </a:r>
            <a:r>
              <a:rPr lang="en-US" sz="1400" dirty="0"/>
              <a:t> </a:t>
            </a:r>
            <a:r>
              <a:rPr lang="en-US" sz="1400" dirty="0" err="1"/>
              <a:t>dokumen</a:t>
            </a:r>
            <a:r>
              <a:rPr lang="en-US" sz="1400" dirty="0"/>
              <a:t> SST </a:t>
            </a:r>
            <a:r>
              <a:rPr lang="en-US" sz="1400" dirty="0" err="1"/>
              <a:t>beserta</a:t>
            </a:r>
            <a:r>
              <a:rPr lang="en-US" sz="1400" dirty="0"/>
              <a:t> </a:t>
            </a:r>
            <a:r>
              <a:rPr lang="en-US" sz="1400" dirty="0" err="1"/>
              <a:t>lampiran</a:t>
            </a:r>
            <a:r>
              <a:rPr lang="en-US" sz="1400" dirty="0"/>
              <a:t> </a:t>
            </a:r>
            <a:r>
              <a:rPr lang="en-US" sz="1400" dirty="0" err="1"/>
              <a:t>warna</a:t>
            </a:r>
            <a:r>
              <a:rPr lang="en-US" sz="1400" dirty="0"/>
              <a:t> </a:t>
            </a:r>
            <a:r>
              <a:rPr lang="en-US" sz="1400" dirty="0">
                <a:solidFill>
                  <a:srgbClr val="FF0000"/>
                </a:solidFill>
              </a:rPr>
              <a:t>font </a:t>
            </a:r>
            <a:r>
              <a:rPr lang="en-US" sz="1400" dirty="0" err="1">
                <a:solidFill>
                  <a:srgbClr val="FF0000"/>
                </a:solidFill>
              </a:rPr>
              <a:t>merah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err="1"/>
              <a:t>hendaklah</a:t>
            </a:r>
            <a:r>
              <a:rPr lang="en-US" sz="1400" dirty="0"/>
              <a:t> </a:t>
            </a:r>
            <a:r>
              <a:rPr lang="en-US" sz="1400" dirty="0" err="1"/>
              <a:t>ditukar</a:t>
            </a:r>
            <a:r>
              <a:rPr lang="en-US" sz="1400" dirty="0"/>
              <a:t> </a:t>
            </a:r>
            <a:r>
              <a:rPr lang="en-US" sz="1400" dirty="0" err="1"/>
              <a:t>ke</a:t>
            </a:r>
            <a:r>
              <a:rPr lang="en-US" sz="1400" dirty="0"/>
              <a:t> </a:t>
            </a:r>
            <a:r>
              <a:rPr lang="en-US" sz="1400" dirty="0" err="1"/>
              <a:t>warna</a:t>
            </a:r>
            <a:r>
              <a:rPr lang="en-US" sz="1400" dirty="0"/>
              <a:t> </a:t>
            </a:r>
            <a:r>
              <a:rPr lang="en-US" sz="1400" dirty="0" err="1"/>
              <a:t>hitam</a:t>
            </a:r>
            <a:r>
              <a:rPr lang="en-US" sz="1400" dirty="0"/>
              <a:t>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 err="1"/>
              <a:t>Urusetia</a:t>
            </a:r>
            <a:r>
              <a:rPr lang="en-US" sz="1400" dirty="0"/>
              <a:t> </a:t>
            </a:r>
            <a:r>
              <a:rPr lang="en-US" sz="1400" dirty="0" err="1"/>
              <a:t>perlu</a:t>
            </a:r>
            <a:r>
              <a:rPr lang="en-US" sz="1400" dirty="0"/>
              <a:t> </a:t>
            </a:r>
            <a:r>
              <a:rPr lang="en-US" sz="1400" dirty="0" err="1"/>
              <a:t>memuat</a:t>
            </a:r>
            <a:r>
              <a:rPr lang="en-US" sz="1400" dirty="0"/>
              <a:t> </a:t>
            </a:r>
            <a:r>
              <a:rPr lang="en-US" sz="1400" dirty="0" err="1"/>
              <a:t>naik</a:t>
            </a:r>
            <a:r>
              <a:rPr lang="en-US" sz="1400" dirty="0"/>
              <a:t> </a:t>
            </a:r>
            <a:r>
              <a:rPr lang="en-US" sz="1400" dirty="0" err="1"/>
              <a:t>semula</a:t>
            </a:r>
            <a:r>
              <a:rPr lang="en-US" sz="1400" dirty="0"/>
              <a:t> SST yang  </a:t>
            </a:r>
            <a:r>
              <a:rPr lang="en-US" sz="1400" dirty="0" err="1"/>
              <a:t>telah</a:t>
            </a:r>
            <a:r>
              <a:rPr lang="en-US" sz="1400" dirty="0"/>
              <a:t> </a:t>
            </a:r>
            <a:r>
              <a:rPr lang="en-US" sz="1400" dirty="0" err="1"/>
              <a:t>dimuktamadkan</a:t>
            </a:r>
            <a:r>
              <a:rPr lang="en-US" sz="1400" dirty="0"/>
              <a:t> </a:t>
            </a:r>
            <a:r>
              <a:rPr lang="en-US" sz="1400" dirty="0" err="1"/>
              <a:t>dan</a:t>
            </a:r>
            <a:r>
              <a:rPr lang="en-US" sz="1400" dirty="0"/>
              <a:t> </a:t>
            </a:r>
            <a:r>
              <a:rPr lang="en-US" sz="1400" dirty="0" err="1"/>
              <a:t>telah</a:t>
            </a:r>
            <a:r>
              <a:rPr lang="en-US" sz="1400" dirty="0"/>
              <a:t> </a:t>
            </a:r>
            <a:r>
              <a:rPr lang="en-US" sz="1400" dirty="0" err="1"/>
              <a:t>ditanda</a:t>
            </a:r>
            <a:r>
              <a:rPr lang="en-US" sz="1400" dirty="0"/>
              <a:t> </a:t>
            </a:r>
            <a:r>
              <a:rPr lang="en-US" sz="1400" dirty="0" err="1"/>
              <a:t>tangan</a:t>
            </a:r>
            <a:r>
              <a:rPr lang="en-US" sz="1400" dirty="0"/>
              <a:t> </a:t>
            </a:r>
            <a:r>
              <a:rPr lang="en-US" sz="1400" dirty="0" err="1"/>
              <a:t>ke</a:t>
            </a:r>
            <a:r>
              <a:rPr lang="en-US" sz="1400" dirty="0"/>
              <a:t> </a:t>
            </a:r>
            <a:r>
              <a:rPr lang="en-US" sz="1400" dirty="0" err="1"/>
              <a:t>sistem</a:t>
            </a:r>
            <a:r>
              <a:rPr lang="en-US" sz="1400" dirty="0"/>
              <a:t> </a:t>
            </a:r>
            <a:r>
              <a:rPr lang="en-US" sz="1400" dirty="0" err="1"/>
              <a:t>untuk</a:t>
            </a:r>
            <a:r>
              <a:rPr lang="en-US" sz="1400" dirty="0"/>
              <a:t> </a:t>
            </a:r>
            <a:r>
              <a:rPr lang="en-US" sz="1400" dirty="0" err="1"/>
              <a:t>diserahkan</a:t>
            </a:r>
            <a:r>
              <a:rPr lang="en-US" sz="1400" dirty="0"/>
              <a:t> </a:t>
            </a:r>
            <a:r>
              <a:rPr lang="en-US" sz="1400" dirty="0" err="1"/>
              <a:t>kepada</a:t>
            </a:r>
            <a:r>
              <a:rPr lang="en-US" sz="1400" dirty="0"/>
              <a:t> </a:t>
            </a:r>
            <a:r>
              <a:rPr lang="en-US" sz="1400" dirty="0" err="1"/>
              <a:t>pembekal</a:t>
            </a:r>
            <a:r>
              <a:rPr lang="en-US" sz="1400" dirty="0"/>
              <a:t> </a:t>
            </a:r>
            <a:r>
              <a:rPr lang="en-US" sz="1400" dirty="0" err="1"/>
              <a:t>dan</a:t>
            </a:r>
            <a:r>
              <a:rPr lang="en-US" sz="1400" dirty="0"/>
              <a:t> juga </a:t>
            </a:r>
            <a:r>
              <a:rPr lang="en-US" sz="1400" dirty="0" err="1"/>
              <a:t>perlu</a:t>
            </a:r>
            <a:r>
              <a:rPr lang="en-US" sz="1400" dirty="0"/>
              <a:t> </a:t>
            </a:r>
            <a:r>
              <a:rPr lang="en-US" sz="1400" dirty="0" err="1"/>
              <a:t>dicetak</a:t>
            </a:r>
            <a:r>
              <a:rPr lang="en-US" sz="1400" dirty="0"/>
              <a:t>.</a:t>
            </a:r>
          </a:p>
          <a:p>
            <a:pPr marL="171450"/>
            <a:r>
              <a:rPr lang="en-US" sz="1400" dirty="0"/>
              <a:t> </a:t>
            </a:r>
          </a:p>
        </p:txBody>
      </p:sp>
      <p:sp>
        <p:nvSpPr>
          <p:cNvPr id="3" name="Right Brace 2"/>
          <p:cNvSpPr/>
          <p:nvPr/>
        </p:nvSpPr>
        <p:spPr>
          <a:xfrm>
            <a:off x="5562600" y="5753100"/>
            <a:ext cx="318406" cy="647700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5" name="Rectangular Callout 14"/>
          <p:cNvSpPr/>
          <p:nvPr/>
        </p:nvSpPr>
        <p:spPr>
          <a:xfrm>
            <a:off x="6087838" y="3810000"/>
            <a:ext cx="4122963" cy="1143000"/>
          </a:xfrm>
          <a:prstGeom prst="wedgeRectCallout">
            <a:avLst>
              <a:gd name="adj1" fmla="val -56876"/>
              <a:gd name="adj2" fmla="val 147367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 dirty="0" err="1"/>
              <a:t>Penyediaan</a:t>
            </a:r>
            <a:r>
              <a:rPr lang="en-US" sz="1400" dirty="0"/>
              <a:t> SST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 err="1"/>
              <a:t>Tiga</a:t>
            </a:r>
            <a:r>
              <a:rPr lang="en-US" sz="1400" dirty="0"/>
              <a:t> </a:t>
            </a:r>
            <a:r>
              <a:rPr lang="en-US" sz="1400" dirty="0" err="1"/>
              <a:t>dokumen</a:t>
            </a:r>
            <a:r>
              <a:rPr lang="en-US" sz="1400" dirty="0"/>
              <a:t> </a:t>
            </a:r>
            <a:r>
              <a:rPr lang="en-US" sz="1400" dirty="0" err="1"/>
              <a:t>ini</a:t>
            </a:r>
            <a:r>
              <a:rPr lang="en-US" sz="1400" dirty="0"/>
              <a:t> </a:t>
            </a:r>
            <a:r>
              <a:rPr lang="en-US" sz="1400" dirty="0" err="1"/>
              <a:t>disedia</a:t>
            </a:r>
            <a:r>
              <a:rPr lang="en-US" sz="1400" dirty="0"/>
              <a:t> </a:t>
            </a:r>
            <a:r>
              <a:rPr lang="en-US" sz="1400" dirty="0" err="1"/>
              <a:t>secara</a:t>
            </a:r>
            <a:r>
              <a:rPr lang="en-US" sz="1400" dirty="0"/>
              <a:t> </a:t>
            </a:r>
            <a:r>
              <a:rPr lang="en-US" sz="1400" dirty="0" err="1"/>
              <a:t>automatik</a:t>
            </a:r>
            <a:r>
              <a:rPr lang="en-US" sz="1400" dirty="0"/>
              <a:t> </a:t>
            </a:r>
            <a:r>
              <a:rPr lang="en-US" sz="1400" dirty="0" err="1"/>
              <a:t>oleh</a:t>
            </a:r>
            <a:r>
              <a:rPr lang="en-US" sz="1400" dirty="0"/>
              <a:t> </a:t>
            </a:r>
            <a:r>
              <a:rPr lang="en-US" sz="1400" dirty="0" err="1"/>
              <a:t>sistem</a:t>
            </a:r>
            <a:r>
              <a:rPr lang="en-US" sz="1400" dirty="0"/>
              <a:t> </a:t>
            </a:r>
            <a:r>
              <a:rPr lang="en-US" sz="1400" dirty="0" err="1"/>
              <a:t>dan</a:t>
            </a:r>
            <a:r>
              <a:rPr lang="en-US" sz="1400" dirty="0"/>
              <a:t> </a:t>
            </a:r>
            <a:r>
              <a:rPr lang="en-US" sz="1400" dirty="0" err="1"/>
              <a:t>urusetia</a:t>
            </a:r>
            <a:r>
              <a:rPr lang="en-US" sz="1400" dirty="0"/>
              <a:t>  </a:t>
            </a:r>
            <a:r>
              <a:rPr lang="en-US" sz="1400" dirty="0" err="1"/>
              <a:t>boleh</a:t>
            </a:r>
            <a:r>
              <a:rPr lang="en-US" sz="1400" dirty="0"/>
              <a:t> </a:t>
            </a:r>
            <a:r>
              <a:rPr lang="en-US" sz="1400" dirty="0" err="1"/>
              <a:t>memuat</a:t>
            </a:r>
            <a:r>
              <a:rPr lang="en-US" sz="1400" dirty="0"/>
              <a:t> </a:t>
            </a:r>
            <a:r>
              <a:rPr lang="en-US" sz="1400" dirty="0" err="1"/>
              <a:t>turunnya</a:t>
            </a:r>
            <a:r>
              <a:rPr lang="en-US" sz="1400" dirty="0"/>
              <a:t>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 err="1"/>
              <a:t>Tiada</a:t>
            </a:r>
            <a:r>
              <a:rPr lang="en-US" sz="1400" dirty="0"/>
              <a:t> </a:t>
            </a:r>
            <a:r>
              <a:rPr lang="en-US" sz="1400" dirty="0" err="1"/>
              <a:t>pindaan</a:t>
            </a:r>
            <a:r>
              <a:rPr lang="en-US" sz="1400" dirty="0"/>
              <a:t> </a:t>
            </a:r>
            <a:r>
              <a:rPr lang="en-US" sz="1400" dirty="0" err="1"/>
              <a:t>dibolehkan</a:t>
            </a:r>
            <a:r>
              <a:rPr lang="en-US" sz="1400" dirty="0"/>
              <a:t> </a:t>
            </a:r>
            <a:r>
              <a:rPr lang="en-US" sz="1400" dirty="0" err="1"/>
              <a:t>pada</a:t>
            </a:r>
            <a:r>
              <a:rPr lang="en-US" sz="1400" dirty="0"/>
              <a:t> </a:t>
            </a:r>
            <a:r>
              <a:rPr lang="en-US" sz="1400" dirty="0" err="1"/>
              <a:t>ketiga-tiga</a:t>
            </a:r>
            <a:r>
              <a:rPr lang="en-US" sz="1400" dirty="0"/>
              <a:t> </a:t>
            </a:r>
            <a:r>
              <a:rPr lang="en-US" sz="1400" dirty="0" err="1"/>
              <a:t>dokumen</a:t>
            </a:r>
            <a:r>
              <a:rPr lang="en-US" sz="1400" dirty="0"/>
              <a:t> </a:t>
            </a:r>
            <a:r>
              <a:rPr lang="en-US" sz="1400" dirty="0" err="1"/>
              <a:t>ini</a:t>
            </a:r>
            <a:r>
              <a:rPr lang="en-US" sz="1400" dirty="0"/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1524000" y="0"/>
            <a:ext cx="9144000" cy="381000"/>
          </a:xfrm>
          <a:prstGeom prst="rect">
            <a:avLst/>
          </a:prstGeom>
          <a:solidFill>
            <a:srgbClr val="34C8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URUSETIA - PENYEDIAAN SURAT SETUJU TERIMA (7/8)</a:t>
            </a:r>
          </a:p>
        </p:txBody>
      </p:sp>
    </p:spTree>
    <p:extLst>
      <p:ext uri="{BB962C8B-B14F-4D97-AF65-F5344CB8AC3E}">
        <p14:creationId xmlns:p14="http://schemas.microsoft.com/office/powerpoint/2010/main" val="337246828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04800"/>
            <a:ext cx="9018814" cy="606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7494813" y="4957762"/>
            <a:ext cx="2391230" cy="3429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44B81-B866-4602-900E-C279E5039DEB}" type="slidenum">
              <a:rPr lang="en-US" smtClean="0"/>
              <a:pPr/>
              <a:t>66</a:t>
            </a:fld>
            <a:endParaRPr lang="en-US"/>
          </a:p>
        </p:txBody>
      </p:sp>
      <p:sp>
        <p:nvSpPr>
          <p:cNvPr id="15" name="Rectangular Callout 14"/>
          <p:cNvSpPr/>
          <p:nvPr/>
        </p:nvSpPr>
        <p:spPr>
          <a:xfrm>
            <a:off x="6000751" y="2819400"/>
            <a:ext cx="4122963" cy="1490662"/>
          </a:xfrm>
          <a:prstGeom prst="wedgeRectCallout">
            <a:avLst>
              <a:gd name="adj1" fmla="val 23366"/>
              <a:gd name="adj2" fmla="val 8540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 dirty="0" err="1"/>
              <a:t>Penyediaan</a:t>
            </a:r>
            <a:r>
              <a:rPr lang="en-US" sz="1400" dirty="0"/>
              <a:t> SST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 err="1"/>
              <a:t>Urusetia</a:t>
            </a:r>
            <a:r>
              <a:rPr lang="en-US" sz="1400" dirty="0"/>
              <a:t> </a:t>
            </a:r>
            <a:r>
              <a:rPr lang="en-US" sz="1400" dirty="0" err="1"/>
              <a:t>perlu</a:t>
            </a:r>
            <a:r>
              <a:rPr lang="en-US" sz="1400" dirty="0"/>
              <a:t> juga </a:t>
            </a:r>
            <a:r>
              <a:rPr lang="en-US" sz="1400" dirty="0" err="1"/>
              <a:t>memuat</a:t>
            </a:r>
            <a:r>
              <a:rPr lang="en-US" sz="1400" dirty="0"/>
              <a:t> </a:t>
            </a:r>
            <a:r>
              <a:rPr lang="en-US" sz="1400" dirty="0" err="1"/>
              <a:t>turun</a:t>
            </a:r>
            <a:r>
              <a:rPr lang="en-US" sz="1400" dirty="0"/>
              <a:t> </a:t>
            </a:r>
            <a:r>
              <a:rPr lang="en-US" sz="1400" dirty="0" err="1"/>
              <a:t>dokumen</a:t>
            </a:r>
            <a:r>
              <a:rPr lang="en-US" sz="1400" dirty="0"/>
              <a:t> lain </a:t>
            </a:r>
            <a:r>
              <a:rPr lang="en-US" sz="1400" dirty="0" err="1"/>
              <a:t>berkaitan</a:t>
            </a:r>
            <a:r>
              <a:rPr lang="en-US" sz="1400" dirty="0"/>
              <a:t> SST </a:t>
            </a:r>
            <a:r>
              <a:rPr lang="en-US" sz="1400" dirty="0" err="1"/>
              <a:t>untuk</a:t>
            </a:r>
            <a:r>
              <a:rPr lang="en-US" sz="1400" dirty="0"/>
              <a:t> </a:t>
            </a:r>
            <a:r>
              <a:rPr lang="en-US" sz="1400" dirty="0" err="1"/>
              <a:t>dicetak</a:t>
            </a:r>
            <a:r>
              <a:rPr lang="en-US" sz="1400" dirty="0"/>
              <a:t>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/>
              <a:t>SST </a:t>
            </a:r>
            <a:r>
              <a:rPr lang="en-US" sz="1400" dirty="0" err="1"/>
              <a:t>beserta</a:t>
            </a:r>
            <a:r>
              <a:rPr lang="en-US" sz="1400" dirty="0"/>
              <a:t> </a:t>
            </a:r>
            <a:r>
              <a:rPr lang="en-US" sz="1400" dirty="0" err="1"/>
              <a:t>dokumen</a:t>
            </a:r>
            <a:r>
              <a:rPr lang="en-US" sz="1400" dirty="0"/>
              <a:t> lain yang </a:t>
            </a:r>
            <a:r>
              <a:rPr lang="en-US" sz="1400" dirty="0" err="1"/>
              <a:t>berkaitan</a:t>
            </a:r>
            <a:r>
              <a:rPr lang="en-US" sz="1400" dirty="0"/>
              <a:t> yang </a:t>
            </a:r>
            <a:r>
              <a:rPr lang="en-US" sz="1400" dirty="0" err="1"/>
              <a:t>telah</a:t>
            </a:r>
            <a:r>
              <a:rPr lang="en-US" sz="1400" dirty="0"/>
              <a:t> </a:t>
            </a:r>
            <a:r>
              <a:rPr lang="en-US" sz="1400" dirty="0" err="1"/>
              <a:t>dicetak</a:t>
            </a:r>
            <a:r>
              <a:rPr lang="en-US" sz="1400" dirty="0"/>
              <a:t> </a:t>
            </a:r>
            <a:r>
              <a:rPr lang="en-US" sz="1400" dirty="0" err="1"/>
              <a:t>perlu</a:t>
            </a:r>
            <a:r>
              <a:rPr lang="en-US" sz="1400" dirty="0"/>
              <a:t> </a:t>
            </a:r>
            <a:r>
              <a:rPr lang="en-US" sz="1400" dirty="0" err="1"/>
              <a:t>diserahkan</a:t>
            </a:r>
            <a:r>
              <a:rPr lang="en-US" sz="1400" dirty="0"/>
              <a:t> juga </a:t>
            </a:r>
            <a:r>
              <a:rPr lang="en-US" sz="1400" dirty="0" err="1"/>
              <a:t>secara</a:t>
            </a:r>
            <a:r>
              <a:rPr lang="en-US" sz="1400" dirty="0"/>
              <a:t> manual </a:t>
            </a:r>
            <a:r>
              <a:rPr lang="en-US" sz="1400" dirty="0" err="1"/>
              <a:t>kepada</a:t>
            </a:r>
            <a:r>
              <a:rPr lang="en-US" sz="1400" dirty="0"/>
              <a:t> Pembekal.</a:t>
            </a:r>
          </a:p>
        </p:txBody>
      </p:sp>
      <p:sp>
        <p:nvSpPr>
          <p:cNvPr id="9" name="Rectangle 8"/>
          <p:cNvSpPr/>
          <p:nvPr/>
        </p:nvSpPr>
        <p:spPr>
          <a:xfrm>
            <a:off x="1524000" y="0"/>
            <a:ext cx="9144000" cy="381000"/>
          </a:xfrm>
          <a:prstGeom prst="rect">
            <a:avLst/>
          </a:prstGeom>
          <a:solidFill>
            <a:srgbClr val="34C8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URUSETIA - PENYEDIAAN SURAT SETUJU TERIMA (8/8)</a:t>
            </a:r>
          </a:p>
        </p:txBody>
      </p:sp>
    </p:spTree>
    <p:extLst>
      <p:ext uri="{BB962C8B-B14F-4D97-AF65-F5344CB8AC3E}">
        <p14:creationId xmlns:p14="http://schemas.microsoft.com/office/powerpoint/2010/main" val="390572827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44B81-B866-4602-900E-C279E5039DEB}" type="slidenum">
              <a:rPr lang="en-US" smtClean="0"/>
              <a:t>67</a:t>
            </a:fld>
            <a:endParaRPr lang="en-US"/>
          </a:p>
        </p:txBody>
      </p:sp>
      <p:sp>
        <p:nvSpPr>
          <p:cNvPr id="35" name="Rounded Rectangle 34"/>
          <p:cNvSpPr/>
          <p:nvPr/>
        </p:nvSpPr>
        <p:spPr bwMode="auto">
          <a:xfrm>
            <a:off x="2743200" y="2185529"/>
            <a:ext cx="1829610" cy="1700670"/>
          </a:xfrm>
          <a:prstGeom prst="roundRect">
            <a:avLst>
              <a:gd name="adj" fmla="val 10000"/>
            </a:avLst>
          </a:prstGeom>
          <a:solidFill>
            <a:schemeClr val="bg1"/>
          </a:solidFill>
          <a:ln w="6350">
            <a:solidFill>
              <a:schemeClr val="tx1"/>
            </a:solidFill>
          </a:ln>
          <a:effectLst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1200" u="sng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Urusetia</a:t>
            </a:r>
            <a:endParaRPr lang="en-US" sz="1200" u="sng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1200" u="sng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182563" indent="-182563">
              <a:buFont typeface="Arial" pitchFamily="34" charset="0"/>
              <a:buChar char="•"/>
              <a:defRPr/>
            </a:pPr>
            <a:r>
              <a:rPr lang="en-US" sz="1200" kern="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Penyediaan</a:t>
            </a:r>
            <a:r>
              <a:rPr lang="en-US" sz="1200" kern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Surat </a:t>
            </a:r>
            <a:r>
              <a:rPr lang="en-US" sz="1200" kern="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Setuju</a:t>
            </a:r>
            <a:r>
              <a:rPr lang="en-US" sz="1200" kern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kern="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Terima</a:t>
            </a:r>
            <a:r>
              <a:rPr lang="en-US" sz="1200" kern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(SST)</a:t>
            </a:r>
          </a:p>
          <a:p>
            <a:pPr marL="182563" indent="-182563">
              <a:buFont typeface="Arial" pitchFamily="34" charset="0"/>
              <a:buChar char="•"/>
              <a:defRPr/>
            </a:pPr>
            <a:r>
              <a:rPr lang="en-US" sz="1200" kern="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Diserahkan</a:t>
            </a:r>
            <a:r>
              <a:rPr lang="en-US" sz="1200" kern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kern="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kepada</a:t>
            </a:r>
            <a:r>
              <a:rPr lang="en-US" sz="1200" kern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kern="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pelulus</a:t>
            </a:r>
            <a:r>
              <a:rPr lang="en-US" sz="1200" kern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1200" kern="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jika</a:t>
            </a:r>
            <a:r>
              <a:rPr lang="en-US" sz="1200" kern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kern="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perlu</a:t>
            </a:r>
            <a:r>
              <a:rPr lang="en-US" sz="1200" kern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en-US" sz="1200" kern="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untuk</a:t>
            </a:r>
            <a:r>
              <a:rPr lang="en-US" sz="1200" kern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kern="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tujuan</a:t>
            </a:r>
            <a:r>
              <a:rPr lang="en-US" sz="1200" kern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kern="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semakan</a:t>
            </a:r>
            <a:endParaRPr lang="en-US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ounded Rectangle 35"/>
          <p:cNvSpPr/>
          <p:nvPr/>
        </p:nvSpPr>
        <p:spPr bwMode="auto">
          <a:xfrm>
            <a:off x="5334000" y="2185529"/>
            <a:ext cx="1676400" cy="1700670"/>
          </a:xfrm>
          <a:prstGeom prst="roundRect">
            <a:avLst>
              <a:gd name="adj" fmla="val 10000"/>
            </a:avLst>
          </a:prstGeom>
          <a:solidFill>
            <a:schemeClr val="bg1"/>
          </a:solidFill>
          <a:ln w="6350">
            <a:solidFill>
              <a:schemeClr val="tx1"/>
            </a:solidFill>
          </a:ln>
          <a:effectLst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lvl="0" algn="ctr">
              <a:defRPr/>
            </a:pPr>
            <a:r>
              <a:rPr lang="en-US" sz="1200" u="sng" kern="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Pembekal</a:t>
            </a:r>
            <a:endParaRPr lang="en-US" sz="1200" u="sng" kern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algn="ctr">
              <a:defRPr/>
            </a:pPr>
            <a:endParaRPr lang="en-US" sz="1200" u="sng" kern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182563" indent="-182563">
              <a:buFont typeface="Arial" pitchFamily="34" charset="0"/>
              <a:buChar char="•"/>
              <a:defRPr/>
            </a:pPr>
            <a:r>
              <a:rPr lang="en-US" sz="1200" kern="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Penetapan</a:t>
            </a:r>
            <a:r>
              <a:rPr lang="en-US" sz="1200" kern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kern="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Kod</a:t>
            </a:r>
            <a:r>
              <a:rPr lang="en-US" sz="1200" kern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Item</a:t>
            </a:r>
          </a:p>
          <a:p>
            <a:pPr marL="182563" indent="-182563">
              <a:buFont typeface="Arial" pitchFamily="34" charset="0"/>
              <a:buChar char="•"/>
              <a:defRPr/>
            </a:pPr>
            <a:r>
              <a:rPr lang="en-US" sz="1200" kern="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Pengakuan</a:t>
            </a:r>
            <a:r>
              <a:rPr lang="en-US" sz="1200" kern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kern="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Penerimaan</a:t>
            </a:r>
            <a:r>
              <a:rPr lang="en-US" sz="1200" kern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Surat </a:t>
            </a:r>
            <a:r>
              <a:rPr lang="en-US" sz="1200" kern="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Setuju</a:t>
            </a:r>
            <a:r>
              <a:rPr lang="en-US" sz="1200" kern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kern="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Terima</a:t>
            </a:r>
            <a:endParaRPr lang="en-US" sz="1200" kern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en-US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Rounded Rectangle 44"/>
          <p:cNvSpPr/>
          <p:nvPr/>
        </p:nvSpPr>
        <p:spPr bwMode="auto">
          <a:xfrm>
            <a:off x="7621104" y="2185529"/>
            <a:ext cx="1675296" cy="1700670"/>
          </a:xfrm>
          <a:prstGeom prst="roundRect">
            <a:avLst>
              <a:gd name="adj" fmla="val 10000"/>
            </a:avLst>
          </a:prstGeom>
          <a:solidFill>
            <a:schemeClr val="bg1"/>
          </a:solidFill>
          <a:ln w="6350">
            <a:solidFill>
              <a:schemeClr val="tx1"/>
            </a:solidFill>
          </a:ln>
          <a:effectLst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lvl="0" algn="ctr">
              <a:defRPr/>
            </a:pPr>
            <a:r>
              <a:rPr lang="en-US" sz="1200" u="sng" kern="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Urusetia</a:t>
            </a:r>
            <a:endParaRPr lang="en-US" sz="1200" u="sng" kern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algn="ctr">
              <a:defRPr/>
            </a:pPr>
            <a:endParaRPr lang="en-US" sz="1200" u="sng" kern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182563" indent="-182563">
              <a:buFont typeface="Arial" pitchFamily="34" charset="0"/>
              <a:buChar char="•"/>
              <a:defRPr/>
            </a:pPr>
            <a:r>
              <a:rPr lang="en-US" sz="1200" kern="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Pengesahan</a:t>
            </a:r>
            <a:r>
              <a:rPr lang="en-US" sz="1200" kern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kern="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Pengakuan</a:t>
            </a:r>
            <a:r>
              <a:rPr lang="en-US" sz="1200" kern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kern="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Penerimaan</a:t>
            </a:r>
            <a:r>
              <a:rPr lang="en-US" sz="1200" kern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Surat </a:t>
            </a:r>
            <a:r>
              <a:rPr lang="en-US" sz="1200" kern="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Setuju</a:t>
            </a:r>
            <a:r>
              <a:rPr lang="en-US" sz="1200" kern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kern="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Terima</a:t>
            </a:r>
            <a:endParaRPr lang="en-US" sz="1200" kern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en-US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524000" y="0"/>
            <a:ext cx="9144000" cy="542260"/>
          </a:xfrm>
          <a:prstGeom prst="rect">
            <a:avLst/>
          </a:prstGeom>
          <a:solidFill>
            <a:srgbClr val="34C8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6" name="Pentagon 45"/>
          <p:cNvSpPr/>
          <p:nvPr/>
        </p:nvSpPr>
        <p:spPr>
          <a:xfrm rot="5400000">
            <a:off x="1744299" y="541701"/>
            <a:ext cx="1388199" cy="1524003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171450" indent="-171450">
              <a:buFont typeface="Arial" pitchFamily="34" charset="0"/>
              <a:buChar char="•"/>
            </a:pPr>
            <a:r>
              <a:rPr lang="en-US" sz="1200" b="1" i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Dari </a:t>
            </a:r>
            <a:r>
              <a:rPr lang="en-US" sz="1200" b="1" i="1" kern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carian</a:t>
            </a:r>
            <a:r>
              <a:rPr lang="en-US" sz="1200" b="1" i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i="1" kern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katalog</a:t>
            </a:r>
            <a:r>
              <a:rPr lang="en-US" sz="1200" b="1" i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b="1" i="1" kern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Pertayaan</a:t>
            </a:r>
            <a:r>
              <a:rPr lang="en-US" sz="1200" b="1" i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item, </a:t>
            </a:r>
            <a:r>
              <a:rPr lang="en-US" sz="1200" b="1" i="1" kern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pelawaan</a:t>
            </a:r>
            <a:r>
              <a:rPr lang="en-US" sz="1200" b="1" i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i="1" kern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tawaran</a:t>
            </a:r>
            <a:r>
              <a:rPr lang="en-US" sz="1200" b="1" i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i="1" kern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harga</a:t>
            </a:r>
            <a:endParaRPr lang="en-US" sz="1200" b="1" i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itchFamily="34" charset="0"/>
              <a:buChar char="•"/>
            </a:pPr>
            <a:endParaRPr lang="en-US" sz="12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Pentagon 13"/>
          <p:cNvSpPr/>
          <p:nvPr/>
        </p:nvSpPr>
        <p:spPr>
          <a:xfrm>
            <a:off x="7391400" y="4521531"/>
            <a:ext cx="2132496" cy="865632"/>
          </a:xfrm>
          <a:prstGeom prst="homePlat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itchFamily="34" charset="0"/>
              <a:buChar char="•"/>
            </a:pPr>
            <a:r>
              <a:rPr lang="en-MY" sz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Sistem</a:t>
            </a:r>
            <a:r>
              <a:rPr lang="en-MY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MY" sz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mengujudkan</a:t>
            </a:r>
            <a:r>
              <a:rPr lang="en-MY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MY" sz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kontrak</a:t>
            </a:r>
            <a:r>
              <a:rPr lang="en-MY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MY" sz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untuk</a:t>
            </a:r>
            <a:r>
              <a:rPr lang="en-MY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MY" sz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dilengkapkan</a:t>
            </a:r>
            <a:r>
              <a:rPr lang="en-MY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di </a:t>
            </a:r>
            <a:r>
              <a:rPr lang="en-MY" sz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modul</a:t>
            </a:r>
            <a:r>
              <a:rPr lang="en-MY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MY" sz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Pengurusan</a:t>
            </a:r>
            <a:r>
              <a:rPr lang="en-MY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MY" sz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Kontrak</a:t>
            </a:r>
            <a:endParaRPr lang="en-MY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6" name="Elbow Connector 15"/>
          <p:cNvCxnSpPr>
            <a:stCxn id="46" idx="3"/>
            <a:endCxn id="35" idx="1"/>
          </p:cNvCxnSpPr>
          <p:nvPr/>
        </p:nvCxnSpPr>
        <p:spPr>
          <a:xfrm rot="16200000" flipH="1">
            <a:off x="2071768" y="2364431"/>
            <a:ext cx="1038063" cy="304803"/>
          </a:xfrm>
          <a:prstGeom prst="bentConnector2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35" idx="3"/>
            <a:endCxn id="36" idx="1"/>
          </p:cNvCxnSpPr>
          <p:nvPr/>
        </p:nvCxnSpPr>
        <p:spPr>
          <a:xfrm>
            <a:off x="4572810" y="3035864"/>
            <a:ext cx="761190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36" idx="3"/>
            <a:endCxn id="45" idx="1"/>
          </p:cNvCxnSpPr>
          <p:nvPr/>
        </p:nvCxnSpPr>
        <p:spPr>
          <a:xfrm>
            <a:off x="7010400" y="3035864"/>
            <a:ext cx="610704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45" idx="2"/>
          </p:cNvCxnSpPr>
          <p:nvPr/>
        </p:nvCxnSpPr>
        <p:spPr>
          <a:xfrm>
            <a:off x="8458752" y="3886199"/>
            <a:ext cx="0" cy="63533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200399" y="612309"/>
            <a:ext cx="205667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b="1" dirty="0">
                <a:solidFill>
                  <a:srgbClr val="FF0000"/>
                </a:solidFill>
              </a:rPr>
              <a:t>Jenis Pemenuhan Bermasa Berjadual</a:t>
            </a:r>
          </a:p>
          <a:p>
            <a:endParaRPr lang="en-US" sz="1100" b="1" dirty="0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524000" y="0"/>
            <a:ext cx="9144000" cy="381000"/>
          </a:xfrm>
          <a:prstGeom prst="rect">
            <a:avLst/>
          </a:prstGeom>
          <a:solidFill>
            <a:srgbClr val="34C8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PROSES PERLU DITERUSKAN PADA PENGURUSAN KONTRAK DAN PEMENUHAN</a:t>
            </a:r>
          </a:p>
        </p:txBody>
      </p:sp>
      <p:sp>
        <p:nvSpPr>
          <p:cNvPr id="20" name="Flowchart: Off-page Connector 19"/>
          <p:cNvSpPr/>
          <p:nvPr/>
        </p:nvSpPr>
        <p:spPr>
          <a:xfrm>
            <a:off x="7772401" y="5781548"/>
            <a:ext cx="1370009" cy="574803"/>
          </a:xfrm>
          <a:prstGeom prst="flowChartOffpageConnector">
            <a:avLst/>
          </a:prstGeom>
          <a:solidFill>
            <a:srgbClr val="F07F09"/>
          </a:solidFill>
          <a:ln w="25400" cap="flat" cmpd="sng" algn="ctr">
            <a:solidFill>
              <a:srgbClr val="F07F09">
                <a:shade val="5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rtlCol="0" anchor="ctr"/>
          <a:lstStyle/>
          <a:p>
            <a:pPr algn="ctr">
              <a:defRPr/>
            </a:pPr>
            <a:r>
              <a:rPr lang="en-US" sz="1400" b="1" kern="0" dirty="0" err="1">
                <a:solidFill>
                  <a:prstClr val="black"/>
                </a:solidFill>
                <a:latin typeface="Calibri"/>
              </a:rPr>
              <a:t>Pemenuhan</a:t>
            </a:r>
            <a:endParaRPr lang="en-MY" sz="1400" b="1" kern="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8457648" y="5387163"/>
            <a:ext cx="0" cy="39438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hlinkClick r:id="rId3" action="ppaction://hlinksldjump"/>
          </p:cNvPr>
          <p:cNvSpPr/>
          <p:nvPr/>
        </p:nvSpPr>
        <p:spPr>
          <a:xfrm>
            <a:off x="5486400" y="2276989"/>
            <a:ext cx="254832" cy="23984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hlinkClick r:id="rId4" action="ppaction://hlinksldjump"/>
          </p:cNvPr>
          <p:cNvSpPr/>
          <p:nvPr/>
        </p:nvSpPr>
        <p:spPr>
          <a:xfrm>
            <a:off x="7771590" y="2276989"/>
            <a:ext cx="254832" cy="23984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82241" y="6307816"/>
            <a:ext cx="289519" cy="3366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5" name="TextBox 24"/>
          <p:cNvSpPr txBox="1"/>
          <p:nvPr/>
        </p:nvSpPr>
        <p:spPr>
          <a:xfrm>
            <a:off x="1971760" y="6381549"/>
            <a:ext cx="392221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Klik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pada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6" name="Rectangle 25">
            <a:hlinkClick r:id="rId6" action="ppaction://hlinksldjump"/>
          </p:cNvPr>
          <p:cNvSpPr/>
          <p:nvPr/>
        </p:nvSpPr>
        <p:spPr>
          <a:xfrm>
            <a:off x="2827551" y="6415947"/>
            <a:ext cx="182880" cy="18288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68051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/>
          <p:cNvSpPr txBox="1">
            <a:spLocks/>
          </p:cNvSpPr>
          <p:nvPr/>
        </p:nvSpPr>
        <p:spPr>
          <a:xfrm>
            <a:off x="1910443" y="709636"/>
            <a:ext cx="5458806" cy="42434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>
                <a:solidFill>
                  <a:srgbClr val="00B0F0"/>
                </a:solidFill>
                <a:latin typeface="Century Gothic" panose="020B0502020202020204" pitchFamily="34" charset="0"/>
                <a:ea typeface="Arial Unicode MS" panose="020B0604020202020204" pitchFamily="34" charset="-128"/>
                <a:cs typeface="helvetica" panose="020B0604020202020204" pitchFamily="34" charset="0"/>
              </a:rPr>
              <a:t>Soal </a:t>
            </a:r>
            <a:r>
              <a:rPr lang="en-US" sz="3200" b="1">
                <a:solidFill>
                  <a:srgbClr val="0070C0"/>
                </a:solidFill>
                <a:latin typeface="Century Gothic" panose="020B0502020202020204" pitchFamily="34" charset="0"/>
                <a:ea typeface="Arial Unicode MS" panose="020B0604020202020204" pitchFamily="34" charset="-128"/>
                <a:cs typeface="helvetica" panose="020B0604020202020204" pitchFamily="34" charset="0"/>
              </a:rPr>
              <a:t>Jawab</a:t>
            </a:r>
            <a:endParaRPr lang="en-US" sz="2800" b="1" dirty="0">
              <a:solidFill>
                <a:srgbClr val="0070C0"/>
              </a:solidFill>
              <a:latin typeface="Century Gothic" panose="020B0502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0" y="0"/>
            <a:ext cx="9144000" cy="270456"/>
          </a:xfrm>
          <a:prstGeom prst="rect">
            <a:avLst/>
          </a:prstGeom>
          <a:solidFill>
            <a:srgbClr val="34C8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AutoShape 6" descr="http://unbounce.wpengine.netdna-cdn.com/photos/test-hypothesis-icon.svg"/>
          <p:cNvSpPr>
            <a:spLocks noChangeAspect="1" noChangeArrowheads="1"/>
          </p:cNvSpPr>
          <p:nvPr/>
        </p:nvSpPr>
        <p:spPr bwMode="auto">
          <a:xfrm>
            <a:off x="1640681" y="-144463"/>
            <a:ext cx="2286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97830" y="69852"/>
            <a:ext cx="3396343" cy="6447919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130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?</a:t>
            </a:r>
          </a:p>
        </p:txBody>
      </p:sp>
      <p:sp>
        <p:nvSpPr>
          <p:cNvPr id="15" name="Flowchart: Delay 14"/>
          <p:cNvSpPr/>
          <p:nvPr/>
        </p:nvSpPr>
        <p:spPr>
          <a:xfrm>
            <a:off x="1654629" y="740230"/>
            <a:ext cx="250372" cy="478971"/>
          </a:xfrm>
          <a:prstGeom prst="flowChartDelay">
            <a:avLst/>
          </a:prstGeom>
          <a:solidFill>
            <a:srgbClr val="038CB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44B81-B866-4602-900E-C279E5039DEB}" type="slidenum">
              <a:rPr lang="en-US" smtClean="0"/>
              <a:pPr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463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44B81-B866-4602-900E-C279E5039DEB}" type="slidenum">
              <a:rPr lang="en-US" smtClean="0"/>
              <a:pPr/>
              <a:t>69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381000"/>
            <a:ext cx="9144000" cy="465799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524000" y="0"/>
            <a:ext cx="9144000" cy="381000"/>
          </a:xfrm>
          <a:prstGeom prst="rect">
            <a:avLst/>
          </a:prstGeom>
          <a:solidFill>
            <a:srgbClr val="34C8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PEMBEKAL - PENGAKUAN PENERIMAAN SURAT SETUJU TERIMA (1/2)</a:t>
            </a:r>
          </a:p>
        </p:txBody>
      </p:sp>
      <p:sp>
        <p:nvSpPr>
          <p:cNvPr id="7" name="Rectangle 6"/>
          <p:cNvSpPr/>
          <p:nvPr/>
        </p:nvSpPr>
        <p:spPr>
          <a:xfrm flipV="1">
            <a:off x="8305800" y="914400"/>
            <a:ext cx="23622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8290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4334230-6F5C-4020-95E9-CD0D2F10C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91827-5D66-44C4-AA53-6A38FB98C55F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B72B04A-994D-40F6-A88E-3BBBF34A56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9920" y="1783080"/>
            <a:ext cx="5852160" cy="32918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B42CF5F-084A-4029-A3D3-DE06700310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9920" y="1783080"/>
            <a:ext cx="5852160" cy="329184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C3B8067-2F91-4215-87BB-4764D50336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9920" y="1783080"/>
            <a:ext cx="5852160" cy="329184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48DE1CD-A788-46EC-9871-F88C3680F1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777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3849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44B81-B866-4602-900E-C279E5039DEB}" type="slidenum">
              <a:rPr lang="en-US" smtClean="0"/>
              <a:pPr/>
              <a:t>70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8313" y="386687"/>
            <a:ext cx="9144000" cy="460437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524000" y="0"/>
            <a:ext cx="9144000" cy="381000"/>
          </a:xfrm>
          <a:prstGeom prst="rect">
            <a:avLst/>
          </a:prstGeom>
          <a:solidFill>
            <a:srgbClr val="34C8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PEMBEKAL - PENETAPAN KOD ITEM SURAT SETUJU TERIMA (2/2)</a:t>
            </a:r>
          </a:p>
        </p:txBody>
      </p:sp>
      <p:sp>
        <p:nvSpPr>
          <p:cNvPr id="5" name="Isosceles Triangle 4">
            <a:hlinkClick r:id="rId3" action="ppaction://hlinksldjump"/>
          </p:cNvPr>
          <p:cNvSpPr/>
          <p:nvPr/>
        </p:nvSpPr>
        <p:spPr>
          <a:xfrm>
            <a:off x="10189192" y="24080"/>
            <a:ext cx="404735" cy="35976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flipV="1">
            <a:off x="3276600" y="3505200"/>
            <a:ext cx="7317326" cy="3035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2241" y="6415679"/>
            <a:ext cx="289519" cy="3366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1971760" y="6489412"/>
            <a:ext cx="392221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Klik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pada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      (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kembali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</p:txBody>
      </p:sp>
      <p:sp>
        <p:nvSpPr>
          <p:cNvPr id="11" name="Isosceles Triangle 10">
            <a:hlinkClick r:id="rId3" action="ppaction://hlinksldjump"/>
          </p:cNvPr>
          <p:cNvSpPr/>
          <p:nvPr/>
        </p:nvSpPr>
        <p:spPr>
          <a:xfrm>
            <a:off x="2789052" y="6492875"/>
            <a:ext cx="274320" cy="2286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6910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44B81-B866-4602-900E-C279E5039DEB}" type="slidenum">
              <a:rPr lang="en-US" smtClean="0"/>
              <a:pPr/>
              <a:t>71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4472" y="357980"/>
            <a:ext cx="9144000" cy="406162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524000" y="0"/>
            <a:ext cx="9144000" cy="381000"/>
          </a:xfrm>
          <a:prstGeom prst="rect">
            <a:avLst/>
          </a:prstGeom>
          <a:solidFill>
            <a:srgbClr val="34C8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URUSETIA - PENGESAHAN PENGAKUAN PENERIMAAN SURAT SETUJU TERIMA (1/2)</a:t>
            </a:r>
          </a:p>
        </p:txBody>
      </p:sp>
      <p:sp>
        <p:nvSpPr>
          <p:cNvPr id="7" name="Rectangle 6"/>
          <p:cNvSpPr/>
          <p:nvPr/>
        </p:nvSpPr>
        <p:spPr>
          <a:xfrm flipV="1">
            <a:off x="1630908" y="2819400"/>
            <a:ext cx="8656092" cy="3035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196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44B81-B866-4602-900E-C279E5039DEB}" type="slidenum">
              <a:rPr lang="en-US" smtClean="0"/>
              <a:pPr/>
              <a:t>72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381000"/>
            <a:ext cx="9144000" cy="418563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524000" y="0"/>
            <a:ext cx="9144000" cy="381000"/>
          </a:xfrm>
          <a:prstGeom prst="rect">
            <a:avLst/>
          </a:prstGeom>
          <a:solidFill>
            <a:srgbClr val="34C8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URUSETIA - PENGESAHAN PENGAKUAN PENERIMAAN SURAT SETUJU TERIMA (2/2)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6510" y="4678422"/>
            <a:ext cx="9144000" cy="167792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Isosceles Triangle 7">
            <a:hlinkClick r:id="rId4" action="ppaction://hlinksldjump"/>
          </p:cNvPr>
          <p:cNvSpPr/>
          <p:nvPr/>
        </p:nvSpPr>
        <p:spPr>
          <a:xfrm>
            <a:off x="10189192" y="24080"/>
            <a:ext cx="404735" cy="35976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flipV="1">
            <a:off x="9982200" y="1371600"/>
            <a:ext cx="609600" cy="3035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82241" y="6415679"/>
            <a:ext cx="289519" cy="3366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1971760" y="6489412"/>
            <a:ext cx="392221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Klik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pada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      (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kembali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</p:txBody>
      </p:sp>
      <p:sp>
        <p:nvSpPr>
          <p:cNvPr id="12" name="Isosceles Triangle 11">
            <a:hlinkClick r:id="rId4" action="ppaction://hlinksldjump"/>
          </p:cNvPr>
          <p:cNvSpPr/>
          <p:nvPr/>
        </p:nvSpPr>
        <p:spPr>
          <a:xfrm>
            <a:off x="2773680" y="6516831"/>
            <a:ext cx="274320" cy="2286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flipV="1">
            <a:off x="9144000" y="4313297"/>
            <a:ext cx="1447800" cy="2841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9931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44B81-B866-4602-900E-C279E5039DEB}" type="slidenum">
              <a:rPr lang="en-US" smtClean="0"/>
              <a:pPr/>
              <a:t>73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471071"/>
            <a:ext cx="9144000" cy="591585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524000" y="0"/>
            <a:ext cx="9144000" cy="381000"/>
          </a:xfrm>
          <a:prstGeom prst="rect">
            <a:avLst/>
          </a:prstGeom>
          <a:solidFill>
            <a:srgbClr val="34C8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HASIL CARIAN KATALOG</a:t>
            </a:r>
          </a:p>
        </p:txBody>
      </p:sp>
      <p:sp>
        <p:nvSpPr>
          <p:cNvPr id="7" name="Isosceles Triangle 6">
            <a:hlinkClick r:id="rId3" action="ppaction://hlinksldjump"/>
          </p:cNvPr>
          <p:cNvSpPr/>
          <p:nvPr/>
        </p:nvSpPr>
        <p:spPr>
          <a:xfrm>
            <a:off x="10189192" y="24080"/>
            <a:ext cx="404735" cy="35976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2241" y="6415679"/>
            <a:ext cx="289519" cy="3366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1971760" y="6489412"/>
            <a:ext cx="392221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Klik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pada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      (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kembali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</p:txBody>
      </p:sp>
      <p:sp>
        <p:nvSpPr>
          <p:cNvPr id="10" name="Isosceles Triangle 9">
            <a:hlinkClick r:id="rId3" action="ppaction://hlinksldjump"/>
          </p:cNvPr>
          <p:cNvSpPr/>
          <p:nvPr/>
        </p:nvSpPr>
        <p:spPr>
          <a:xfrm>
            <a:off x="2773680" y="6492875"/>
            <a:ext cx="274320" cy="2286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22391" y="4124410"/>
            <a:ext cx="1523810" cy="67619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 flipV="1">
            <a:off x="1524000" y="3581400"/>
            <a:ext cx="8001000" cy="685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6106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44B81-B866-4602-900E-C279E5039DEB}" type="slidenum">
              <a:rPr lang="en-US" smtClean="0"/>
              <a:pPr/>
              <a:t>74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24000" y="0"/>
            <a:ext cx="9144000" cy="381000"/>
          </a:xfrm>
          <a:prstGeom prst="rect">
            <a:avLst/>
          </a:prstGeom>
          <a:solidFill>
            <a:srgbClr val="34C8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NOTA MINTA - ADD TO KART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381001"/>
            <a:ext cx="9144000" cy="457922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9460" y="4188257"/>
            <a:ext cx="5381341" cy="253321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Isosceles Triangle 8">
            <a:hlinkClick r:id="rId4" action="ppaction://hlinksldjump"/>
          </p:cNvPr>
          <p:cNvSpPr/>
          <p:nvPr/>
        </p:nvSpPr>
        <p:spPr>
          <a:xfrm>
            <a:off x="10189192" y="24080"/>
            <a:ext cx="404735" cy="35976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82241" y="6415679"/>
            <a:ext cx="289519" cy="3366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1971760" y="6489412"/>
            <a:ext cx="392221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Klik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pada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      (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kembali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</p:txBody>
      </p:sp>
      <p:sp>
        <p:nvSpPr>
          <p:cNvPr id="12" name="Isosceles Triangle 11">
            <a:hlinkClick r:id="rId4" action="ppaction://hlinksldjump"/>
          </p:cNvPr>
          <p:cNvSpPr/>
          <p:nvPr/>
        </p:nvSpPr>
        <p:spPr>
          <a:xfrm>
            <a:off x="2765250" y="6469704"/>
            <a:ext cx="274320" cy="2286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flipV="1">
            <a:off x="5562600" y="3505200"/>
            <a:ext cx="331374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flipV="1">
            <a:off x="4876800" y="5804984"/>
            <a:ext cx="1562100" cy="55136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4012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44B81-B866-4602-900E-C279E5039DEB}" type="slidenum">
              <a:rPr lang="en-US" smtClean="0"/>
              <a:pPr/>
              <a:t>75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304800"/>
            <a:ext cx="9144000" cy="430348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524000" y="0"/>
            <a:ext cx="9144000" cy="381000"/>
          </a:xfrm>
          <a:prstGeom prst="rect">
            <a:avLst/>
          </a:prstGeom>
          <a:solidFill>
            <a:srgbClr val="34C8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CARIAN KOD ITEM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9200" y="381000"/>
            <a:ext cx="895238" cy="118095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9813" y="4299784"/>
            <a:ext cx="7572375" cy="25717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Isosceles Triangle 9">
            <a:hlinkClick r:id="rId5" action="ppaction://hlinksldjump"/>
          </p:cNvPr>
          <p:cNvSpPr/>
          <p:nvPr/>
        </p:nvSpPr>
        <p:spPr>
          <a:xfrm>
            <a:off x="10189192" y="24080"/>
            <a:ext cx="404735" cy="35976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6681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44B81-B866-4602-900E-C279E5039DEB}" type="slidenum">
              <a:rPr lang="en-US" smtClean="0"/>
              <a:pPr/>
              <a:t>76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9794" y="3269188"/>
            <a:ext cx="9204406" cy="15544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6478" y="381000"/>
            <a:ext cx="9077388" cy="292608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524000" y="0"/>
            <a:ext cx="9144000" cy="381000"/>
          </a:xfrm>
          <a:prstGeom prst="rect">
            <a:avLst/>
          </a:prstGeom>
          <a:solidFill>
            <a:srgbClr val="34C8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PELAWAAN TAWARAN HARGA - MESIN PENYALIN DAN BACAAN METER (1/2) </a:t>
            </a:r>
          </a:p>
        </p:txBody>
      </p:sp>
      <p:sp>
        <p:nvSpPr>
          <p:cNvPr id="9" name="Isosceles Triangle 8">
            <a:hlinkClick r:id="rId4" action="ppaction://hlinksldjump"/>
          </p:cNvPr>
          <p:cNvSpPr/>
          <p:nvPr/>
        </p:nvSpPr>
        <p:spPr>
          <a:xfrm>
            <a:off x="10189192" y="24080"/>
            <a:ext cx="404735" cy="35976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971800" y="5029200"/>
            <a:ext cx="6934200" cy="1524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>
                <a:solidFill>
                  <a:schemeClr val="tx1"/>
                </a:solidFill>
              </a:rPr>
              <a:t>SEWAAN MESIN PENYALIN TEMPOH 12 BULAN : RM400 SEBULAN</a:t>
            </a:r>
          </a:p>
          <a:p>
            <a:r>
              <a:rPr lang="en-US" dirty="0">
                <a:solidFill>
                  <a:schemeClr val="tx1"/>
                </a:solidFill>
              </a:rPr>
              <a:t>1 BUAH MESIN PENYALIN </a:t>
            </a:r>
          </a:p>
          <a:p>
            <a:r>
              <a:rPr lang="en-US" dirty="0">
                <a:solidFill>
                  <a:schemeClr val="tx1"/>
                </a:solidFill>
              </a:rPr>
              <a:t>BACAAN METER SETAHUN ANGGARAN TONER HITAM : 120,000 HELAI</a:t>
            </a:r>
          </a:p>
          <a:p>
            <a:r>
              <a:rPr lang="en-US" dirty="0">
                <a:solidFill>
                  <a:schemeClr val="tx1"/>
                </a:solidFill>
              </a:rPr>
              <a:t>BACAAN METER SETAHUN ANGGARAN TONER BWARNA : 24,000 HELAI</a:t>
            </a:r>
          </a:p>
          <a:p>
            <a:r>
              <a:rPr lang="en-US" dirty="0">
                <a:solidFill>
                  <a:schemeClr val="tx1"/>
                </a:solidFill>
              </a:rPr>
              <a:t>HARGA ANGGARAN BAGI BACAAN METER : 4 SEN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6513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44B81-B866-4602-900E-C279E5039DEB}" type="slidenum">
              <a:rPr lang="en-US" smtClean="0"/>
              <a:pPr/>
              <a:t>77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961390"/>
            <a:ext cx="9063160" cy="539496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24000" y="0"/>
            <a:ext cx="9144000" cy="381000"/>
          </a:xfrm>
          <a:prstGeom prst="rect">
            <a:avLst/>
          </a:prstGeom>
          <a:solidFill>
            <a:srgbClr val="34C8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PELAWAAN TAWARAN HARGA - MESIN PENYALIN DAN BACAAN METER (2/2) </a:t>
            </a:r>
          </a:p>
        </p:txBody>
      </p:sp>
      <p:sp>
        <p:nvSpPr>
          <p:cNvPr id="5" name="Isosceles Triangle 4">
            <a:hlinkClick r:id="rId3" action="ppaction://hlinksldjump"/>
          </p:cNvPr>
          <p:cNvSpPr/>
          <p:nvPr/>
        </p:nvSpPr>
        <p:spPr>
          <a:xfrm>
            <a:off x="10189192" y="24080"/>
            <a:ext cx="404735" cy="35976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494889" y="425552"/>
            <a:ext cx="6934200" cy="1524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>
                <a:solidFill>
                  <a:schemeClr val="tx1"/>
                </a:solidFill>
              </a:rPr>
              <a:t>SEWAAN 2 MESIN PENYALIN TEMPOH 12 BULAN </a:t>
            </a:r>
          </a:p>
          <a:p>
            <a:r>
              <a:rPr lang="en-US" dirty="0">
                <a:solidFill>
                  <a:schemeClr val="tx1"/>
                </a:solidFill>
              </a:rPr>
              <a:t>BACAAN METER SETAHUN ANGGARAN TONER HITAM : 120,000 HELAI</a:t>
            </a:r>
          </a:p>
          <a:p>
            <a:r>
              <a:rPr lang="en-US" dirty="0">
                <a:solidFill>
                  <a:schemeClr val="tx1"/>
                </a:solidFill>
              </a:rPr>
              <a:t>BACAAN METER SETAHUN ANGGARAN TONER BWARNA : 24,000 HELAI</a:t>
            </a:r>
          </a:p>
          <a:p>
            <a:r>
              <a:rPr lang="en-US" dirty="0">
                <a:solidFill>
                  <a:schemeClr val="tx1"/>
                </a:solidFill>
              </a:rPr>
              <a:t>HARGA ANGGARAN BAGI BACAAN METER : 4 SEN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96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0"/>
            <a:ext cx="9144000" cy="270456"/>
          </a:xfrm>
          <a:prstGeom prst="rect">
            <a:avLst/>
          </a:prstGeom>
          <a:solidFill>
            <a:srgbClr val="34C8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AutoShape 6" descr="http://unbounce.wpengine.netdna-cdn.com/photos/test-hypothesis-icon.svg"/>
          <p:cNvSpPr>
            <a:spLocks noChangeAspect="1" noChangeArrowheads="1"/>
          </p:cNvSpPr>
          <p:nvPr/>
        </p:nvSpPr>
        <p:spPr bwMode="auto">
          <a:xfrm>
            <a:off x="1640681" y="-144463"/>
            <a:ext cx="2286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864" y="2096795"/>
            <a:ext cx="3271838" cy="3800475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2667000" y="277232"/>
            <a:ext cx="6858000" cy="2387600"/>
          </a:xfrm>
        </p:spPr>
        <p:txBody>
          <a:bodyPr/>
          <a:lstStyle/>
          <a:p>
            <a:r>
              <a:rPr lang="en-US" b="1" dirty="0" err="1">
                <a:solidFill>
                  <a:srgbClr val="00B0F0"/>
                </a:solidFill>
                <a:latin typeface="Century Gothic" panose="020B0502020202020204" pitchFamily="34" charset="0"/>
                <a:ea typeface="Arial Unicode MS" panose="020B0604020202020204" pitchFamily="34" charset="-128"/>
                <a:cs typeface="helvetica" panose="020B0604020202020204" pitchFamily="34" charset="0"/>
              </a:rPr>
              <a:t>Terima</a:t>
            </a:r>
            <a:r>
              <a:rPr lang="en-US" b="1" dirty="0">
                <a:solidFill>
                  <a:srgbClr val="00B0F0"/>
                </a:solidFill>
                <a:latin typeface="Century Gothic" panose="020B0502020202020204" pitchFamily="34" charset="0"/>
                <a:ea typeface="Arial Unicode MS" panose="020B0604020202020204" pitchFamily="34" charset="-128"/>
                <a:cs typeface="helvetica" panose="020B0604020202020204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entury Gothic" panose="020B0502020202020204" pitchFamily="34" charset="0"/>
                <a:ea typeface="Arial Unicode MS" panose="020B0604020202020204" pitchFamily="34" charset="-128"/>
                <a:cs typeface="helvetica" panose="020B0604020202020204" pitchFamily="34" charset="0"/>
              </a:rPr>
              <a:t>Kasih</a:t>
            </a:r>
            <a:br>
              <a:rPr lang="en-US" b="1" dirty="0">
                <a:solidFill>
                  <a:srgbClr val="0070C0"/>
                </a:solidFill>
                <a:latin typeface="Century Gothic" panose="020B0502020202020204" pitchFamily="34" charset="0"/>
                <a:ea typeface="Arial Unicode MS" panose="020B0604020202020204" pitchFamily="34" charset="-128"/>
                <a:cs typeface="helvetica" panose="020B0604020202020204" pitchFamily="34" charset="0"/>
              </a:rPr>
            </a:b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44B81-B866-4602-900E-C279E5039DEB}" type="slidenum">
              <a:rPr lang="en-US" smtClean="0"/>
              <a:pPr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6806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8AEB4DA-B5FF-43C3-BF1E-962EB3A14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91827-5D66-44C4-AA53-6A38FB98C55F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53976A-D021-4B84-81F1-660B3981ED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758"/>
            <a:ext cx="12192000" cy="6776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6132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45A80F9-A1ED-45BC-8AA3-D7EA5EA1C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91827-5D66-44C4-AA53-6A38FB98C55F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CC5F00-401C-4D98-8F74-BF890F07C9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505"/>
            <a:ext cx="12192000" cy="679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8116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eme3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3" id="{6D026535-C405-4641-A495-62EAB57C2DE2}" vid="{DBBF19C9-4D5A-48A1-AFCE-0CFD655CD2EC}"/>
    </a:ext>
  </a:extLst>
</a:theme>
</file>

<file path=ppt/theme/theme3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heme1" id="{0BE83E05-33D5-44F2-86B0-88CA82F32C08}" vid="{8073E1B8-686F-4288-AF04-01373B141B5E}"/>
    </a:ext>
  </a:extLst>
</a:theme>
</file>

<file path=ppt/theme/theme4.xml><?xml version="1.0" encoding="utf-8"?>
<a:theme xmlns:a="http://schemas.openxmlformats.org/drawingml/2006/main" name="Theme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2" id="{442FCE49-8AAF-4394-A5AE-2964F4E39EC1}" vid="{338388CE-86E8-4A10-A782-95B42D9DCC20}"/>
    </a:ext>
  </a:extLst>
</a:theme>
</file>

<file path=ppt/theme/theme5.xml><?xml version="1.0" encoding="utf-8"?>
<a:theme xmlns:a="http://schemas.openxmlformats.org/drawingml/2006/main" name="1_Theme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2" id="{442FCE49-8AAF-4394-A5AE-2964F4E39EC1}" vid="{338388CE-86E8-4A10-A782-95B42D9DCC20}"/>
    </a:ext>
  </a:extLst>
</a:theme>
</file>

<file path=ppt/theme/theme6.xml><?xml version="1.0" encoding="utf-8"?>
<a:theme xmlns:a="http://schemas.openxmlformats.org/drawingml/2006/main" name="2_Theme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2" id="{442FCE49-8AAF-4394-A5AE-2964F4E39EC1}" vid="{338388CE-86E8-4A10-A782-95B42D9DCC20}"/>
    </a:ext>
  </a:extLst>
</a:theme>
</file>

<file path=ppt/theme/theme7.xml><?xml version="1.0" encoding="utf-8"?>
<a:theme xmlns:a="http://schemas.openxmlformats.org/drawingml/2006/main" name="3_Theme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2" id="{442FCE49-8AAF-4394-A5AE-2964F4E39EC1}" vid="{338388CE-86E8-4A10-A782-95B42D9DCC20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5674</TotalTime>
  <Words>3477</Words>
  <Application>Microsoft Office PowerPoint</Application>
  <PresentationFormat>Widescreen</PresentationFormat>
  <Paragraphs>635</Paragraphs>
  <Slides>78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78</vt:i4>
      </vt:variant>
    </vt:vector>
  </HeadingPairs>
  <TitlesOfParts>
    <vt:vector size="91" baseType="lpstr">
      <vt:lpstr>Aharoni</vt:lpstr>
      <vt:lpstr>Arial</vt:lpstr>
      <vt:lpstr>Calibri</vt:lpstr>
      <vt:lpstr>Calibri Light</vt:lpstr>
      <vt:lpstr>Century Gothic</vt:lpstr>
      <vt:lpstr>Wingdings</vt:lpstr>
      <vt:lpstr>Custom Design</vt:lpstr>
      <vt:lpstr>Theme3</vt:lpstr>
      <vt:lpstr>Theme1</vt:lpstr>
      <vt:lpstr>Theme2</vt:lpstr>
      <vt:lpstr>1_Theme2</vt:lpstr>
      <vt:lpstr>2_Theme2</vt:lpstr>
      <vt:lpstr>3_Theme2</vt:lpstr>
      <vt:lpstr>PowerPoint Presentation</vt:lpstr>
      <vt:lpstr>Objektif Taklimat</vt:lpstr>
      <vt:lpstr>PowerPoint Presentation</vt:lpstr>
      <vt:lpstr>PowerPoint Presentation</vt:lpstr>
      <vt:lpstr>PowerPoint Presentation</vt:lpstr>
      <vt:lpstr>Ciri-Ciri Modul Pembelian Terus  </vt:lpstr>
      <vt:lpstr>PowerPoint Presentation</vt:lpstr>
      <vt:lpstr>PowerPoint Presentation</vt:lpstr>
      <vt:lpstr>PowerPoint Presentation</vt:lpstr>
      <vt:lpstr>PowerPoint Presentation</vt:lpstr>
      <vt:lpstr>Pekeliling Modul Pembelian Terus   </vt:lpstr>
      <vt:lpstr>PowerPoint Presentation</vt:lpstr>
      <vt:lpstr>Peranan-peranan Modul Pembelian Terus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Aliran Proses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Terima Kasih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ROHAIZA BINTI ABDUL AZIZ</dc:creator>
  <cp:lastModifiedBy>Risaib Shah</cp:lastModifiedBy>
  <cp:revision>289</cp:revision>
  <cp:lastPrinted>2019-08-02T08:11:03Z</cp:lastPrinted>
  <dcterms:created xsi:type="dcterms:W3CDTF">2017-03-28T02:23:25Z</dcterms:created>
  <dcterms:modified xsi:type="dcterms:W3CDTF">2022-01-17T04:12:43Z</dcterms:modified>
</cp:coreProperties>
</file>